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85" r:id="rId2"/>
    <p:sldId id="286" r:id="rId3"/>
    <p:sldId id="287" r:id="rId4"/>
    <p:sldId id="288" r:id="rId5"/>
    <p:sldId id="256" r:id="rId6"/>
    <p:sldId id="262" r:id="rId7"/>
    <p:sldId id="281" r:id="rId8"/>
    <p:sldId id="263" r:id="rId9"/>
    <p:sldId id="259" r:id="rId10"/>
    <p:sldId id="260" r:id="rId11"/>
    <p:sldId id="257" r:id="rId12"/>
    <p:sldId id="264" r:id="rId13"/>
    <p:sldId id="258" r:id="rId14"/>
    <p:sldId id="265" r:id="rId15"/>
    <p:sldId id="261" r:id="rId16"/>
    <p:sldId id="269" r:id="rId17"/>
    <p:sldId id="270" r:id="rId18"/>
    <p:sldId id="271" r:id="rId19"/>
    <p:sldId id="268" r:id="rId20"/>
    <p:sldId id="266" r:id="rId21"/>
    <p:sldId id="267" r:id="rId22"/>
    <p:sldId id="283" r:id="rId23"/>
    <p:sldId id="276" r:id="rId24"/>
    <p:sldId id="277" r:id="rId25"/>
    <p:sldId id="278" r:id="rId26"/>
    <p:sldId id="279" r:id="rId27"/>
    <p:sldId id="280" r:id="rId28"/>
    <p:sldId id="272" r:id="rId29"/>
    <p:sldId id="273" r:id="rId30"/>
    <p:sldId id="274" r:id="rId31"/>
    <p:sldId id="275"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27" autoAdjust="0"/>
    <p:restoredTop sz="94776" autoAdjust="0"/>
  </p:normalViewPr>
  <p:slideViewPr>
    <p:cSldViewPr>
      <p:cViewPr varScale="1">
        <p:scale>
          <a:sx n="78" d="100"/>
          <a:sy n="78" d="100"/>
        </p:scale>
        <p:origin x="-437"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B597688-30EC-41CD-BED5-7375575AE14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0639BC9-22E6-4C1E-8DED-8FAF34F0B3F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FE907DC-DD9A-470F-82C4-85160A69FC5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A7692EF-479A-4E84-8079-0A48F6A3FA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9E9456-7CB5-4F0F-B96A-BF4CD95F85F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9C410D-9395-4869-920B-B74CD8EC4E3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F5B603E-F9A5-48C6-92DA-D23A569A321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61844BD-DDAD-469A-B533-B8C3F7B5BC1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A33980-4E16-4317-8BA2-585820E14E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954F7A-6D79-4FAA-924A-F798862A22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0CDF04E-4153-4F93-A5AB-50212609784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41F2D54-84AB-4697-A2A6-8903F61066A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Alternative Intellectual Perspectives</a:t>
            </a:r>
          </a:p>
        </p:txBody>
      </p:sp>
      <p:sp>
        <p:nvSpPr>
          <p:cNvPr id="51203" name="Rectangle 3"/>
          <p:cNvSpPr>
            <a:spLocks noGrp="1" noChangeArrowheads="1"/>
          </p:cNvSpPr>
          <p:nvPr>
            <p:ph idx="1"/>
          </p:nvPr>
        </p:nvSpPr>
        <p:spPr>
          <a:xfrm>
            <a:off x="457200" y="1600200"/>
            <a:ext cx="8229600" cy="5257800"/>
          </a:xfrm>
        </p:spPr>
        <p:txBody>
          <a:bodyPr/>
          <a:lstStyle/>
          <a:p>
            <a:pPr eaLnBrk="1" hangingPunct="1">
              <a:lnSpc>
                <a:spcPct val="90000"/>
              </a:lnSpc>
            </a:pPr>
            <a:r>
              <a:rPr lang="en-US" sz="2800" smtClean="0">
                <a:latin typeface="Tahoma" pitchFamily="34" charset="0"/>
                <a:cs typeface="Tahoma" pitchFamily="34" charset="0"/>
              </a:rPr>
              <a:t>There some isolated but significant contributions to Psychology by Renaissance scholars.</a:t>
            </a:r>
          </a:p>
          <a:p>
            <a:pPr eaLnBrk="1" hangingPunct="1">
              <a:lnSpc>
                <a:spcPct val="90000"/>
              </a:lnSpc>
            </a:pPr>
            <a:r>
              <a:rPr lang="en-US" sz="2800" b="1" smtClean="0">
                <a:latin typeface="Tahoma" pitchFamily="34" charset="0"/>
                <a:cs typeface="Tahoma" pitchFamily="34" charset="0"/>
              </a:rPr>
              <a:t>Petrarch</a:t>
            </a:r>
            <a:r>
              <a:rPr lang="en-US" sz="2800" i="1" smtClean="0">
                <a:latin typeface="Tahoma" pitchFamily="34" charset="0"/>
                <a:cs typeface="Tahoma" pitchFamily="34" charset="0"/>
              </a:rPr>
              <a:t> </a:t>
            </a:r>
            <a:r>
              <a:rPr lang="en-US" sz="2800" smtClean="0">
                <a:latin typeface="Tahoma" pitchFamily="34" charset="0"/>
                <a:cs typeface="Tahoma" pitchFamily="34" charset="0"/>
              </a:rPr>
              <a:t>advocated a broader approach to the Greek classics and set the stage for the expansion of humanism through the Renaissance.</a:t>
            </a:r>
          </a:p>
          <a:p>
            <a:pPr eaLnBrk="1" hangingPunct="1">
              <a:lnSpc>
                <a:spcPct val="90000"/>
              </a:lnSpc>
            </a:pPr>
            <a:r>
              <a:rPr lang="en-US" sz="2800" b="1" smtClean="0">
                <a:latin typeface="Tahoma" pitchFamily="34" charset="0"/>
                <a:cs typeface="Tahoma" pitchFamily="34" charset="0"/>
              </a:rPr>
              <a:t>Niccolò Machiavelli</a:t>
            </a:r>
            <a:r>
              <a:rPr lang="en-US" sz="2800" i="1" smtClean="0">
                <a:latin typeface="Tahoma" pitchFamily="34" charset="0"/>
                <a:cs typeface="Tahoma" pitchFamily="34" charset="0"/>
              </a:rPr>
              <a:t> </a:t>
            </a:r>
            <a:r>
              <a:rPr lang="en-US" sz="2800" smtClean="0">
                <a:latin typeface="Tahoma" pitchFamily="34" charset="0"/>
                <a:cs typeface="Tahoma" pitchFamily="34" charset="0"/>
              </a:rPr>
              <a:t>encouraged the use of a naturalistic, objective, and descriptive methodology that rejected moralistic approaches to human behavior. He emphasized the malleability of humans and the power of social influences.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0"/>
            <a:ext cx="9144000" cy="1524000"/>
          </a:xfrm>
        </p:spPr>
        <p:txBody>
          <a:bodyPr/>
          <a:lstStyle/>
          <a:p>
            <a:pPr eaLnBrk="1" hangingPunct="1"/>
            <a:r>
              <a:rPr lang="en-US" smtClean="0">
                <a:latin typeface="Arial Black" pitchFamily="34" charset="0"/>
              </a:rPr>
              <a:t>John Locke</a:t>
            </a:r>
          </a:p>
        </p:txBody>
      </p:sp>
      <p:sp>
        <p:nvSpPr>
          <p:cNvPr id="17411"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Locke’s thinking was influenced by Robert Boyles, a chemist who proved that physical objects are made of tiny particles. </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Locke, in turn, concluded that our mental processes are composed of tiny “particles” of sensory experiences.</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Objected to innate ideas, as proposed by Descartes. They are not based on experiences, and not everybody has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
          <p:cNvSpPr>
            <a:spLocks noGrp="1" noChangeArrowheads="1"/>
          </p:cNvSpPr>
          <p:nvPr>
            <p:ph type="title"/>
          </p:nvPr>
        </p:nvSpPr>
        <p:spPr>
          <a:xfrm>
            <a:off x="533400" y="0"/>
            <a:ext cx="8229600" cy="1143000"/>
          </a:xfrm>
        </p:spPr>
        <p:txBody>
          <a:bodyPr/>
          <a:lstStyle/>
          <a:p>
            <a:pPr eaLnBrk="1" hangingPunct="1"/>
            <a:r>
              <a:rPr lang="en-US" sz="4000" smtClean="0">
                <a:latin typeface="Arial Black" pitchFamily="34" charset="0"/>
              </a:rPr>
              <a:t>John Locke’s Mental Model</a:t>
            </a:r>
          </a:p>
        </p:txBody>
      </p:sp>
      <p:pic>
        <p:nvPicPr>
          <p:cNvPr id="12291" name="Picture 7"/>
          <p:cNvPicPr>
            <a:picLocks noGrp="1" noChangeAspect="1" noChangeArrowheads="1"/>
          </p:cNvPicPr>
          <p:nvPr>
            <p:ph sz="half" idx="1"/>
          </p:nvPr>
        </p:nvPicPr>
        <p:blipFill>
          <a:blip r:embed="rId2" cstate="print"/>
          <a:srcRect/>
          <a:stretch>
            <a:fillRect/>
          </a:stretch>
        </p:blipFill>
        <p:spPr>
          <a:xfrm>
            <a:off x="1143000" y="1143000"/>
            <a:ext cx="6781800" cy="5403850"/>
          </a:xfr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Sensation and Reflection</a:t>
            </a:r>
          </a:p>
        </p:txBody>
      </p:sp>
      <p:pic>
        <p:nvPicPr>
          <p:cNvPr id="13315" name="Picture 4"/>
          <p:cNvPicPr>
            <a:picLocks noGrp="1" noChangeAspect="1" noChangeArrowheads="1"/>
          </p:cNvPicPr>
          <p:nvPr>
            <p:ph sz="half" idx="1"/>
          </p:nvPr>
        </p:nvPicPr>
        <p:blipFill>
          <a:blip r:embed="rId2" cstate="print"/>
          <a:srcRect/>
          <a:stretch>
            <a:fillRect/>
          </a:stretch>
        </p:blipFill>
        <p:spPr>
          <a:xfrm>
            <a:off x="0" y="2133600"/>
            <a:ext cx="4648200" cy="3703638"/>
          </a:xfrm>
          <a:noFill/>
        </p:spPr>
      </p:pic>
      <p:sp>
        <p:nvSpPr>
          <p:cNvPr id="22531" name="Rectangle 3"/>
          <p:cNvSpPr>
            <a:spLocks noGrp="1" noChangeArrowheads="1"/>
          </p:cNvSpPr>
          <p:nvPr>
            <p:ph sz="half" idx="2"/>
          </p:nvPr>
        </p:nvSpPr>
        <p:spPr>
          <a:xfrm>
            <a:off x="4648200" y="1981200"/>
            <a:ext cx="4114800" cy="3733800"/>
          </a:xfrm>
        </p:spPr>
        <p:txBody>
          <a:bodyPr/>
          <a:lstStyle/>
          <a:p>
            <a:pPr eaLnBrk="1" hangingPunct="1"/>
            <a:r>
              <a:rPr lang="en-US" sz="2400" dirty="0" smtClean="0">
                <a:latin typeface="Tahoma" pitchFamily="34" charset="0"/>
                <a:cs typeface="Tahoma" pitchFamily="34" charset="0"/>
              </a:rPr>
              <a:t>Ideas are products of either sensation or reflection</a:t>
            </a:r>
          </a:p>
          <a:p>
            <a:pPr eaLnBrk="1" hangingPunct="1">
              <a:buFont typeface="Wingdings" pitchFamily="2" charset="2"/>
              <a:buNone/>
            </a:pPr>
            <a:r>
              <a:rPr lang="en-US" sz="2400" dirty="0" smtClean="0">
                <a:latin typeface="Tahoma" pitchFamily="34" charset="0"/>
                <a:cs typeface="Tahoma" pitchFamily="34" charset="0"/>
                <a:sym typeface="Wingdings" pitchFamily="2" charset="2"/>
              </a:rPr>
              <a:t> R</a:t>
            </a:r>
            <a:r>
              <a:rPr lang="en-US" sz="2400" dirty="0" smtClean="0">
                <a:latin typeface="Tahoma" pitchFamily="34" charset="0"/>
                <a:cs typeface="Tahoma" pitchFamily="34" charset="0"/>
              </a:rPr>
              <a:t>eflection refers to the mind’s ability to reflect on itself (upward movement)</a:t>
            </a:r>
          </a:p>
          <a:p>
            <a:pPr eaLnBrk="1" hangingPunct="1"/>
            <a:endParaRPr lang="en-US" sz="2400" dirty="0" smtClean="0">
              <a:latin typeface="Tahoma" pitchFamily="34" charset="0"/>
              <a:cs typeface="Tahoma" pitchFamily="34" charset="0"/>
            </a:endParaRPr>
          </a:p>
          <a:p>
            <a:pPr eaLnBrk="1" hangingPunct="1">
              <a:buFont typeface="Wingdings" pitchFamily="2" charset="2"/>
              <a:buNone/>
            </a:pPr>
            <a:r>
              <a:rPr lang="en-US" sz="2400" dirty="0" smtClean="0">
                <a:latin typeface="Tahoma" pitchFamily="34" charset="0"/>
                <a:cs typeface="Tahoma" pitchFamily="34" charset="0"/>
                <a:sym typeface="Wingdings" pitchFamily="2" charset="2"/>
              </a:rPr>
              <a:t> </a:t>
            </a:r>
            <a:r>
              <a:rPr lang="en-US" sz="2400" dirty="0" smtClean="0">
                <a:latin typeface="Tahoma" pitchFamily="34" charset="0"/>
                <a:cs typeface="Tahoma" pitchFamily="34" charset="0"/>
              </a:rPr>
              <a:t>Sensation is the source of ideas (the starting point)</a:t>
            </a:r>
          </a:p>
          <a:p>
            <a:pPr eaLnBrk="1" hangingPunct="1"/>
            <a:endParaRPr lang="en-US" sz="2400" dirty="0" smtClean="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
          <p:cNvSpPr>
            <a:spLocks noGrp="1" noChangeArrowheads="1"/>
          </p:cNvSpPr>
          <p:nvPr>
            <p:ph type="title"/>
          </p:nvPr>
        </p:nvSpPr>
        <p:spPr/>
        <p:txBody>
          <a:bodyPr/>
          <a:lstStyle/>
          <a:p>
            <a:pPr eaLnBrk="1" hangingPunct="1"/>
            <a:r>
              <a:rPr lang="en-US" sz="3600" smtClean="0">
                <a:latin typeface="Arial Black" pitchFamily="34" charset="0"/>
              </a:rPr>
              <a:t>Simple versus Complex Ideas</a:t>
            </a:r>
          </a:p>
        </p:txBody>
      </p:sp>
      <p:pic>
        <p:nvPicPr>
          <p:cNvPr id="14339" name="Picture 7"/>
          <p:cNvPicPr>
            <a:picLocks noGrp="1" noChangeAspect="1" noChangeArrowheads="1"/>
          </p:cNvPicPr>
          <p:nvPr>
            <p:ph sz="half" idx="1"/>
          </p:nvPr>
        </p:nvPicPr>
        <p:blipFill>
          <a:blip r:embed="rId2" cstate="print"/>
          <a:srcRect/>
          <a:stretch>
            <a:fillRect/>
          </a:stretch>
        </p:blipFill>
        <p:spPr>
          <a:xfrm>
            <a:off x="0" y="1752600"/>
            <a:ext cx="4648200" cy="3703638"/>
          </a:xfrm>
          <a:noFill/>
        </p:spPr>
      </p:pic>
      <p:sp>
        <p:nvSpPr>
          <p:cNvPr id="10252" name="Rectangle 12"/>
          <p:cNvSpPr>
            <a:spLocks noGrp="1" noChangeArrowheads="1"/>
          </p:cNvSpPr>
          <p:nvPr>
            <p:ph sz="half" idx="2"/>
          </p:nvPr>
        </p:nvSpPr>
        <p:spPr/>
        <p:txBody>
          <a:bodyPr/>
          <a:lstStyle/>
          <a:p>
            <a:pPr eaLnBrk="1" hangingPunct="1">
              <a:buFont typeface="Arial" charset="0"/>
              <a:buNone/>
            </a:pPr>
            <a:endParaRPr lang="en-US" sz="2400" dirty="0" smtClean="0">
              <a:latin typeface="Tahoma" pitchFamily="34" charset="0"/>
              <a:cs typeface="Tahoma" pitchFamily="34" charset="0"/>
            </a:endParaRPr>
          </a:p>
          <a:p>
            <a:pPr eaLnBrk="1" hangingPunct="1">
              <a:buFont typeface="Wingdings" pitchFamily="2" charset="2"/>
              <a:buNone/>
            </a:pPr>
            <a:r>
              <a:rPr lang="en-US" sz="2400" dirty="0" smtClean="0">
                <a:latin typeface="Tahoma" pitchFamily="34" charset="0"/>
                <a:cs typeface="Tahoma" pitchFamily="34" charset="0"/>
                <a:sym typeface="Wingdings" pitchFamily="2" charset="2"/>
              </a:rPr>
              <a:t> </a:t>
            </a:r>
            <a:r>
              <a:rPr lang="en-US" sz="2400" dirty="0" smtClean="0">
                <a:latin typeface="Tahoma" pitchFamily="34" charset="0"/>
                <a:cs typeface="Tahoma" pitchFamily="34" charset="0"/>
              </a:rPr>
              <a:t>Complex ideas are the composites of simple ideas. (made of many “atoms”)</a:t>
            </a:r>
          </a:p>
          <a:p>
            <a:pPr eaLnBrk="1" hangingPunct="1"/>
            <a:endParaRPr lang="en-US" sz="2400" dirty="0" smtClean="0">
              <a:latin typeface="Tahoma" pitchFamily="34" charset="0"/>
              <a:cs typeface="Tahoma" pitchFamily="34" charset="0"/>
            </a:endParaRPr>
          </a:p>
          <a:p>
            <a:pPr eaLnBrk="1" hangingPunct="1">
              <a:buFont typeface="Wingdings" pitchFamily="2" charset="2"/>
              <a:buNone/>
            </a:pPr>
            <a:r>
              <a:rPr lang="en-US" sz="2400" dirty="0" smtClean="0">
                <a:latin typeface="Tahoma" pitchFamily="34" charset="0"/>
                <a:cs typeface="Tahoma" pitchFamily="34" charset="0"/>
                <a:sym typeface="Wingdings" pitchFamily="2" charset="2"/>
              </a:rPr>
              <a:t> </a:t>
            </a:r>
            <a:r>
              <a:rPr lang="en-US" sz="2400" dirty="0" smtClean="0">
                <a:latin typeface="Tahoma" pitchFamily="34" charset="0"/>
                <a:cs typeface="Tahoma" pitchFamily="34" charset="0"/>
              </a:rPr>
              <a:t>Simple ideas are the “atoms” of experience. (the starting point)</a:t>
            </a:r>
          </a:p>
          <a:p>
            <a:pPr eaLnBrk="1" hangingPunct="1"/>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5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5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latin typeface="Arial Black" pitchFamily="34" charset="0"/>
              </a:rPr>
              <a:t>Locke and Ideas</a:t>
            </a:r>
          </a:p>
        </p:txBody>
      </p:sp>
      <p:sp>
        <p:nvSpPr>
          <p:cNvPr id="24579" name="Rectangle 3"/>
          <p:cNvSpPr>
            <a:spLocks noGrp="1" noChangeArrowheads="1"/>
          </p:cNvSpPr>
          <p:nvPr>
            <p:ph idx="1"/>
          </p:nvPr>
        </p:nvSpPr>
        <p:spPr/>
        <p:txBody>
          <a:bodyPr rtlCol="0">
            <a:normAutofit fontScale="92500"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Once obtained, ideas can be arranged and rearranged by mental operations thereby creating new ideas through reflection.</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Once in the mind, ideas can be transformed into other ideas. This is how Locke explains all thought processes, including perception, thinking, doubting, believing, knowing, and willing.</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Note: he opposed specific “innate ideas” but not innate operations or faculties of the mind.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latin typeface="Arial Black" pitchFamily="34" charset="0"/>
              </a:rPr>
              <a:t>Qualities of Thought</a:t>
            </a:r>
          </a:p>
        </p:txBody>
      </p:sp>
      <p:pic>
        <p:nvPicPr>
          <p:cNvPr id="16387" name="Picture 4"/>
          <p:cNvPicPr>
            <a:picLocks noGrp="1" noChangeAspect="1" noChangeArrowheads="1"/>
          </p:cNvPicPr>
          <p:nvPr>
            <p:ph sz="half" idx="1"/>
          </p:nvPr>
        </p:nvPicPr>
        <p:blipFill>
          <a:blip r:embed="rId2" cstate="print"/>
          <a:srcRect/>
          <a:stretch>
            <a:fillRect/>
          </a:stretch>
        </p:blipFill>
        <p:spPr>
          <a:xfrm>
            <a:off x="0" y="1752600"/>
            <a:ext cx="4648200" cy="3703638"/>
          </a:xfrm>
          <a:noFill/>
        </p:spPr>
      </p:pic>
      <p:sp>
        <p:nvSpPr>
          <p:cNvPr id="18435" name="Rectangle 3"/>
          <p:cNvSpPr>
            <a:spLocks noGrp="1" noChangeArrowheads="1"/>
          </p:cNvSpPr>
          <p:nvPr>
            <p:ph sz="half" idx="2"/>
          </p:nvPr>
        </p:nvSpPr>
        <p:spPr>
          <a:xfrm>
            <a:off x="4648200" y="2133600"/>
            <a:ext cx="4038600" cy="4114800"/>
          </a:xfrm>
        </p:spPr>
        <p:txBody>
          <a:bodyPr/>
          <a:lstStyle/>
          <a:p>
            <a:pPr eaLnBrk="1" hangingPunct="1">
              <a:buFont typeface="Wingdings" pitchFamily="2" charset="2"/>
              <a:buNone/>
            </a:pPr>
            <a:r>
              <a:rPr lang="en-US" sz="2400" dirty="0" smtClean="0">
                <a:latin typeface="Tahoma" pitchFamily="34" charset="0"/>
                <a:cs typeface="Tahoma" pitchFamily="34" charset="0"/>
                <a:sym typeface="Wingdings" pitchFamily="2" charset="2"/>
              </a:rPr>
              <a:t></a:t>
            </a:r>
            <a:r>
              <a:rPr lang="en-US" sz="2400" dirty="0" smtClean="0">
                <a:latin typeface="Tahoma" pitchFamily="34" charset="0"/>
                <a:cs typeface="Tahoma" pitchFamily="34" charset="0"/>
              </a:rPr>
              <a:t>Secondary Qualities – psychological in nature, have no worldly counterpart</a:t>
            </a:r>
          </a:p>
          <a:p>
            <a:pPr eaLnBrk="1" hangingPunct="1">
              <a:buFont typeface="Wingdings" pitchFamily="2" charset="2"/>
              <a:buNone/>
            </a:pPr>
            <a:r>
              <a:rPr lang="en-US" sz="2400" dirty="0" smtClean="0">
                <a:latin typeface="Tahoma" pitchFamily="34" charset="0"/>
                <a:cs typeface="Tahoma" pitchFamily="34" charset="0"/>
                <a:sym typeface="Wingdings" pitchFamily="2" charset="2"/>
              </a:rPr>
              <a:t></a:t>
            </a:r>
            <a:r>
              <a:rPr lang="en-US" sz="2400" dirty="0" smtClean="0">
                <a:latin typeface="Tahoma" pitchFamily="34" charset="0"/>
                <a:cs typeface="Tahoma" pitchFamily="34" charset="0"/>
              </a:rPr>
              <a:t>Primary Qualities – physical in nature, composed of the parts and the whole of our experiences</a:t>
            </a:r>
          </a:p>
          <a:p>
            <a:pPr eaLnBrk="1" hangingPunct="1">
              <a:buFont typeface="Wingdings" pitchFamily="2" charset="2"/>
              <a:buNone/>
            </a:pPr>
            <a:endParaRPr lang="en-US" sz="2400" dirty="0" smtClean="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latin typeface="Arial Black" pitchFamily="34" charset="0"/>
              </a:rPr>
              <a:t>Paradox of Basins</a:t>
            </a:r>
          </a:p>
        </p:txBody>
      </p:sp>
      <p:sp>
        <p:nvSpPr>
          <p:cNvPr id="28675" name="Rectangle 3"/>
          <p:cNvSpPr>
            <a:spLocks noGrp="1" noChangeArrowheads="1"/>
          </p:cNvSpPr>
          <p:nvPr>
            <p:ph idx="1"/>
          </p:nvPr>
        </p:nvSpPr>
        <p:spPr/>
        <p:txBody>
          <a:bodyPr/>
          <a:lstStyle/>
          <a:p>
            <a:pPr eaLnBrk="1" hangingPunct="1"/>
            <a:r>
              <a:rPr lang="en-US" smtClean="0">
                <a:latin typeface="Tahoma" pitchFamily="34" charset="0"/>
                <a:cs typeface="Tahoma" pitchFamily="34" charset="0"/>
              </a:rPr>
              <a:t>Is temperature a characteristic of the physical world? </a:t>
            </a:r>
          </a:p>
          <a:p>
            <a:pPr eaLnBrk="1" hangingPunct="1"/>
            <a:r>
              <a:rPr lang="en-US" smtClean="0">
                <a:latin typeface="Tahoma" pitchFamily="34" charset="0"/>
                <a:cs typeface="Tahoma" pitchFamily="34" charset="0"/>
              </a:rPr>
              <a:t>Locke conducted an experiment to answer this question.</a:t>
            </a:r>
          </a:p>
          <a:p>
            <a:pPr eaLnBrk="1" hangingPunct="1"/>
            <a:r>
              <a:rPr lang="en-US" smtClean="0">
                <a:latin typeface="Tahoma" pitchFamily="34" charset="0"/>
                <a:cs typeface="Tahoma" pitchFamily="34" charset="0"/>
              </a:rPr>
              <a:t>Take three basins</a:t>
            </a:r>
          </a:p>
          <a:p>
            <a:pPr lvl="1" eaLnBrk="1" hangingPunct="1"/>
            <a:r>
              <a:rPr lang="en-US" smtClean="0">
                <a:latin typeface="Tahoma" pitchFamily="34" charset="0"/>
                <a:cs typeface="Tahoma" pitchFamily="34" charset="0"/>
              </a:rPr>
              <a:t>One containing cold water (A)</a:t>
            </a:r>
          </a:p>
          <a:p>
            <a:pPr lvl="1" eaLnBrk="1" hangingPunct="1"/>
            <a:r>
              <a:rPr lang="en-US" smtClean="0">
                <a:latin typeface="Tahoma" pitchFamily="34" charset="0"/>
                <a:cs typeface="Tahoma" pitchFamily="34" charset="0"/>
              </a:rPr>
              <a:t>One containing hot water (B)</a:t>
            </a:r>
          </a:p>
          <a:p>
            <a:pPr lvl="1" eaLnBrk="1" hangingPunct="1"/>
            <a:r>
              <a:rPr lang="en-US" smtClean="0">
                <a:latin typeface="Tahoma" pitchFamily="34" charset="0"/>
                <a:cs typeface="Tahoma" pitchFamily="34" charset="0"/>
              </a:rPr>
              <a:t>One containing warm water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67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67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6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p:txBody>
          <a:bodyPr/>
          <a:lstStyle/>
          <a:p>
            <a:pPr eaLnBrk="1" hangingPunct="1"/>
            <a:r>
              <a:rPr lang="en-US" smtClean="0">
                <a:latin typeface="Tahoma" pitchFamily="34" charset="0"/>
                <a:cs typeface="Tahoma" pitchFamily="34" charset="0"/>
              </a:rPr>
              <a:t>Place one hand in basin A and the other in basin B</a:t>
            </a:r>
          </a:p>
          <a:p>
            <a:pPr eaLnBrk="1" hangingPunct="1"/>
            <a:r>
              <a:rPr lang="en-US" smtClean="0">
                <a:latin typeface="Tahoma" pitchFamily="34" charset="0"/>
                <a:cs typeface="Tahoma" pitchFamily="34" charset="0"/>
              </a:rPr>
              <a:t>The hand in A will feel cold, the hand in B hot</a:t>
            </a:r>
          </a:p>
          <a:p>
            <a:pPr lvl="1" eaLnBrk="1" hangingPunct="1">
              <a:buFont typeface="Wingdings" pitchFamily="2" charset="2"/>
              <a:buChar char="§"/>
            </a:pPr>
            <a:r>
              <a:rPr lang="en-US" smtClean="0">
                <a:latin typeface="Tahoma" pitchFamily="34" charset="0"/>
                <a:cs typeface="Tahoma" pitchFamily="34" charset="0"/>
              </a:rPr>
              <a:t>This would make it appear that cold and hot are properties of water. Hence, temperature =primary quality</a:t>
            </a:r>
          </a:p>
          <a:p>
            <a:pPr lvl="1" eaLnBrk="1" hangingPunct="1">
              <a:buFont typeface="Wingdings" pitchFamily="2" charset="2"/>
              <a:buNone/>
            </a:pPr>
            <a:endParaRPr lang="en-US" smtClean="0"/>
          </a:p>
          <a:p>
            <a:pPr lvl="1" eaLnBrk="1" hangingPunct="1">
              <a:buFont typeface="Wingdings" pitchFamily="2"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p:txBody>
          <a:bodyPr/>
          <a:lstStyle/>
          <a:p>
            <a:pPr eaLnBrk="1" hangingPunct="1"/>
            <a:r>
              <a:rPr lang="en-US" sz="2400" dirty="0" smtClean="0">
                <a:latin typeface="Tahoma" pitchFamily="34" charset="0"/>
                <a:cs typeface="Tahoma" pitchFamily="34" charset="0"/>
              </a:rPr>
              <a:t>Now place both hands in basin C (warm water).</a:t>
            </a:r>
          </a:p>
          <a:p>
            <a:pPr eaLnBrk="1" hangingPunct="1"/>
            <a:r>
              <a:rPr lang="en-US" sz="2400" dirty="0" smtClean="0">
                <a:latin typeface="Tahoma" pitchFamily="34" charset="0"/>
                <a:cs typeface="Tahoma" pitchFamily="34" charset="0"/>
              </a:rPr>
              <a:t>What would you experience?</a:t>
            </a:r>
          </a:p>
          <a:p>
            <a:pPr eaLnBrk="1" hangingPunct="1"/>
            <a:r>
              <a:rPr lang="en-US" sz="2400" dirty="0" smtClean="0">
                <a:latin typeface="Tahoma" pitchFamily="34" charset="0"/>
                <a:cs typeface="Tahoma" pitchFamily="34" charset="0"/>
              </a:rPr>
              <a:t>How did the hand that had been in cold water feel?</a:t>
            </a:r>
          </a:p>
          <a:p>
            <a:pPr eaLnBrk="1" hangingPunct="1"/>
            <a:r>
              <a:rPr lang="en-US" sz="2400" dirty="0" smtClean="0">
                <a:latin typeface="Tahoma" pitchFamily="34" charset="0"/>
                <a:cs typeface="Tahoma" pitchFamily="34" charset="0"/>
              </a:rPr>
              <a:t>HOT</a:t>
            </a:r>
          </a:p>
          <a:p>
            <a:pPr eaLnBrk="1" hangingPunct="1"/>
            <a:r>
              <a:rPr lang="en-US" sz="2400" dirty="0" smtClean="0">
                <a:latin typeface="Tahoma" pitchFamily="34" charset="0"/>
                <a:cs typeface="Tahoma" pitchFamily="34" charset="0"/>
              </a:rPr>
              <a:t>How about the hand that had been in hot water?</a:t>
            </a:r>
          </a:p>
          <a:p>
            <a:pPr eaLnBrk="1" hangingPunct="1"/>
            <a:r>
              <a:rPr lang="en-US" sz="2400" dirty="0" smtClean="0">
                <a:latin typeface="Tahoma" pitchFamily="34" charset="0"/>
                <a:cs typeface="Tahoma" pitchFamily="34" charset="0"/>
              </a:rPr>
              <a:t>COLD</a:t>
            </a:r>
          </a:p>
          <a:p>
            <a:pPr eaLnBrk="1" hangingPunct="1"/>
            <a:r>
              <a:rPr lang="en-US" sz="2400" dirty="0" smtClean="0">
                <a:latin typeface="Tahoma" pitchFamily="34" charset="0"/>
                <a:cs typeface="Tahoma" pitchFamily="34" charset="0"/>
              </a:rPr>
              <a:t>Why is this so? </a:t>
            </a:r>
          </a:p>
          <a:p>
            <a:pPr eaLnBrk="1" hangingPunct="1"/>
            <a:r>
              <a:rPr lang="en-US" sz="2400" dirty="0" smtClean="0">
                <a:latin typeface="Tahoma" pitchFamily="34" charset="0"/>
                <a:cs typeface="Tahoma" pitchFamily="34" charset="0"/>
              </a:rPr>
              <a:t> Temperature is a secondary, not a primary quality.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6867">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6867">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68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304800"/>
            <a:ext cx="8229600" cy="1143000"/>
          </a:xfrm>
        </p:spPr>
        <p:txBody>
          <a:bodyPr/>
          <a:lstStyle/>
          <a:p>
            <a:pPr eaLnBrk="1" hangingPunct="1"/>
            <a:r>
              <a:rPr lang="en-US" sz="3600" smtClean="0">
                <a:latin typeface="Arial Black" pitchFamily="34" charset="0"/>
              </a:rPr>
              <a:t>Primary and Secondary Qualities</a:t>
            </a:r>
          </a:p>
        </p:txBody>
      </p:sp>
      <p:sp>
        <p:nvSpPr>
          <p:cNvPr id="27651" name="Rectangle 3"/>
          <p:cNvSpPr>
            <a:spLocks noGrp="1" noChangeArrowheads="1"/>
          </p:cNvSpPr>
          <p:nvPr>
            <p:ph idx="1"/>
          </p:nvPr>
        </p:nvSpPr>
        <p:spPr>
          <a:xfrm>
            <a:off x="457200" y="1447800"/>
            <a:ext cx="8001000" cy="5105400"/>
          </a:xfrm>
        </p:spPr>
        <p:txBody>
          <a:bodyPr/>
          <a:lstStyle/>
          <a:p>
            <a:pPr algn="ctr" eaLnBrk="1" hangingPunct="1">
              <a:lnSpc>
                <a:spcPct val="90000"/>
              </a:lnSpc>
              <a:buFont typeface="Wingdings" pitchFamily="2" charset="2"/>
              <a:buNone/>
            </a:pPr>
            <a:endParaRPr lang="en-US" smtClean="0"/>
          </a:p>
          <a:p>
            <a:pPr eaLnBrk="1" hangingPunct="1">
              <a:lnSpc>
                <a:spcPct val="90000"/>
              </a:lnSpc>
            </a:pPr>
            <a:r>
              <a:rPr lang="en-US" smtClean="0">
                <a:latin typeface="Tahoma" pitchFamily="34" charset="0"/>
                <a:cs typeface="Tahoma" pitchFamily="34" charset="0"/>
              </a:rPr>
              <a:t>Refers to the power to produce ideas.</a:t>
            </a:r>
          </a:p>
          <a:p>
            <a:pPr eaLnBrk="1" hangingPunct="1">
              <a:lnSpc>
                <a:spcPct val="90000"/>
              </a:lnSpc>
            </a:pPr>
            <a:r>
              <a:rPr lang="en-US" smtClean="0">
                <a:latin typeface="Tahoma" pitchFamily="34" charset="0"/>
                <a:cs typeface="Tahoma" pitchFamily="34" charset="0"/>
              </a:rPr>
              <a:t>With primary qualities, there is a match between what is present in the physical world and what is experienced in the mind.</a:t>
            </a:r>
          </a:p>
          <a:p>
            <a:pPr eaLnBrk="1" hangingPunct="1">
              <a:lnSpc>
                <a:spcPct val="90000"/>
              </a:lnSpc>
            </a:pPr>
            <a:r>
              <a:rPr lang="en-US" smtClean="0">
                <a:latin typeface="Tahoma" pitchFamily="34" charset="0"/>
                <a:cs typeface="Tahoma" pitchFamily="34" charset="0"/>
              </a:rPr>
              <a:t>Secondary qualities do not correspond to anything in the physical world.  </a:t>
            </a:r>
          </a:p>
          <a:p>
            <a:pPr lvl="1" eaLnBrk="1" hangingPunct="1">
              <a:lnSpc>
                <a:spcPct val="90000"/>
              </a:lnSpc>
            </a:pPr>
            <a:r>
              <a:rPr lang="en-US" smtClean="0">
                <a:latin typeface="Tahoma" pitchFamily="34" charset="0"/>
                <a:cs typeface="Tahoma" pitchFamily="34" charset="0"/>
              </a:rPr>
              <a:t>Required to produce notions such as color, sound, temperature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z="4000" smtClean="0">
                <a:latin typeface="Arial Black" pitchFamily="34" charset="0"/>
              </a:rPr>
              <a:t>Alternative Intellectual Perspectives (continued)</a:t>
            </a:r>
          </a:p>
        </p:txBody>
      </p:sp>
      <p:sp>
        <p:nvSpPr>
          <p:cNvPr id="52227" name="Rectangle 3"/>
          <p:cNvSpPr>
            <a:spLocks noGrp="1" noChangeArrowheads="1"/>
          </p:cNvSpPr>
          <p:nvPr>
            <p:ph idx="1"/>
          </p:nvPr>
        </p:nvSpPr>
        <p:spPr/>
        <p:txBody>
          <a:bodyPr/>
          <a:lstStyle/>
          <a:p>
            <a:pPr eaLnBrk="1" hangingPunct="1">
              <a:lnSpc>
                <a:spcPct val="80000"/>
              </a:lnSpc>
            </a:pPr>
            <a:r>
              <a:rPr lang="en-US" sz="2400" dirty="0" smtClean="0">
                <a:latin typeface="Tahoma" pitchFamily="34" charset="0"/>
                <a:cs typeface="Tahoma" pitchFamily="34" charset="0"/>
              </a:rPr>
              <a:t>As noted in your text, in terms of methodology and research interests, </a:t>
            </a:r>
            <a:r>
              <a:rPr lang="en-US" sz="2400" b="1" dirty="0" smtClean="0">
                <a:latin typeface="Tahoma" pitchFamily="34" charset="0"/>
                <a:cs typeface="Tahoma" pitchFamily="34" charset="0"/>
              </a:rPr>
              <a:t>Juan Luis </a:t>
            </a:r>
            <a:r>
              <a:rPr lang="en-US" sz="2400" b="1" dirty="0" err="1" smtClean="0">
                <a:latin typeface="Tahoma" pitchFamily="34" charset="0"/>
                <a:cs typeface="Tahoma" pitchFamily="34" charset="0"/>
              </a:rPr>
              <a:t>Vives</a:t>
            </a:r>
            <a:r>
              <a:rPr lang="en-US" sz="2400" dirty="0" smtClean="0">
                <a:latin typeface="Tahoma" pitchFamily="34" charset="0"/>
                <a:cs typeface="Tahoma" pitchFamily="34" charset="0"/>
              </a:rPr>
              <a:t> may be viewed as the founder of modern psychology.</a:t>
            </a:r>
          </a:p>
          <a:p>
            <a:pPr eaLnBrk="1" hangingPunct="1">
              <a:lnSpc>
                <a:spcPct val="80000"/>
              </a:lnSpc>
            </a:pPr>
            <a:r>
              <a:rPr lang="en-US" sz="2400" dirty="0" smtClean="0">
                <a:latin typeface="Tahoma" pitchFamily="34" charset="0"/>
                <a:cs typeface="Tahoma" pitchFamily="34" charset="0"/>
              </a:rPr>
              <a:t>Juan Luis </a:t>
            </a:r>
            <a:r>
              <a:rPr lang="en-US" sz="2400" dirty="0" err="1" smtClean="0">
                <a:latin typeface="Tahoma" pitchFamily="34" charset="0"/>
                <a:cs typeface="Tahoma" pitchFamily="34" charset="0"/>
              </a:rPr>
              <a:t>Vives</a:t>
            </a:r>
            <a:r>
              <a:rPr lang="en-US" sz="2400" dirty="0" smtClean="0">
                <a:latin typeface="Tahoma" pitchFamily="34" charset="0"/>
                <a:cs typeface="Tahoma" pitchFamily="34" charset="0"/>
              </a:rPr>
              <a:t> described emotions objectively and in bodily terms.</a:t>
            </a:r>
          </a:p>
          <a:p>
            <a:pPr eaLnBrk="1" hangingPunct="1">
              <a:lnSpc>
                <a:spcPct val="80000"/>
              </a:lnSpc>
            </a:pPr>
            <a:r>
              <a:rPr lang="en-US" sz="2400" dirty="0" smtClean="0">
                <a:latin typeface="Tahoma" pitchFamily="34" charset="0"/>
                <a:cs typeface="Tahoma" pitchFamily="34" charset="0"/>
              </a:rPr>
              <a:t>He also argued for </a:t>
            </a:r>
            <a:r>
              <a:rPr lang="en-US" sz="2400" dirty="0" err="1" smtClean="0">
                <a:latin typeface="Tahoma" pitchFamily="34" charset="0"/>
                <a:cs typeface="Tahoma" pitchFamily="34" charset="0"/>
              </a:rPr>
              <a:t>associationism</a:t>
            </a:r>
            <a:r>
              <a:rPr lang="en-US" sz="2400" dirty="0" smtClean="0">
                <a:latin typeface="Tahoma" pitchFamily="34" charset="0"/>
                <a:cs typeface="Tahoma" pitchFamily="34" charset="0"/>
              </a:rPr>
              <a:t> in memory and for a broad and secular approach to education including education for women.</a:t>
            </a:r>
          </a:p>
          <a:p>
            <a:pPr eaLnBrk="1" hangingPunct="1">
              <a:lnSpc>
                <a:spcPct val="80000"/>
              </a:lnSpc>
            </a:pPr>
            <a:r>
              <a:rPr lang="en-US" sz="2400" b="1" dirty="0" smtClean="0">
                <a:latin typeface="Tahoma" pitchFamily="34" charset="0"/>
                <a:cs typeface="Tahoma" pitchFamily="34" charset="0"/>
              </a:rPr>
              <a:t>Leonardo </a:t>
            </a:r>
            <a:r>
              <a:rPr lang="en-US" sz="2400" b="1" dirty="0" err="1" smtClean="0">
                <a:latin typeface="Tahoma" pitchFamily="34" charset="0"/>
                <a:cs typeface="Tahoma" pitchFamily="34" charset="0"/>
              </a:rPr>
              <a:t>da</a:t>
            </a:r>
            <a:r>
              <a:rPr lang="en-US" sz="2400" b="1" dirty="0" smtClean="0">
                <a:latin typeface="Tahoma" pitchFamily="34" charset="0"/>
                <a:cs typeface="Tahoma" pitchFamily="34" charset="0"/>
              </a:rPr>
              <a:t> Vinci</a:t>
            </a:r>
            <a:r>
              <a:rPr lang="en-US" sz="2400" dirty="0" smtClean="0">
                <a:latin typeface="Tahoma" pitchFamily="34" charset="0"/>
                <a:cs typeface="Tahoma" pitchFamily="34" charset="0"/>
              </a:rPr>
              <a:t> was a true Renaissance Person whose contributions to psychology include an accurate anatomy of the visual system, advances in understanding of visual perception, and descriptions of the variety of emotional facial expressions.</a:t>
            </a: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latin typeface="Arial Black" pitchFamily="34" charset="0"/>
              </a:rPr>
              <a:t>Locke and Emotion</a:t>
            </a:r>
          </a:p>
        </p:txBody>
      </p:sp>
      <p:sp>
        <p:nvSpPr>
          <p:cNvPr id="25603" name="Rectangle 3"/>
          <p:cNvSpPr>
            <a:spLocks noGrp="1" noChangeArrowheads="1"/>
          </p:cNvSpPr>
          <p:nvPr>
            <p:ph idx="1"/>
          </p:nvPr>
        </p:nvSpPr>
        <p:spPr/>
        <p:txBody>
          <a:bodyPr/>
          <a:lstStyle/>
          <a:p>
            <a:pPr eaLnBrk="1" hangingPunct="1"/>
            <a:r>
              <a:rPr lang="en-US" smtClean="0">
                <a:latin typeface="Tahoma" pitchFamily="34" charset="0"/>
                <a:cs typeface="Tahoma" pitchFamily="34" charset="0"/>
              </a:rPr>
              <a:t>Feelings of pleasure or pain can accompany both simple and complex ideas</a:t>
            </a:r>
          </a:p>
          <a:p>
            <a:pPr eaLnBrk="1" hangingPunct="1"/>
            <a:r>
              <a:rPr lang="en-US" smtClean="0">
                <a:latin typeface="Tahoma" pitchFamily="34" charset="0"/>
                <a:cs typeface="Tahoma" pitchFamily="34" charset="0"/>
              </a:rPr>
              <a:t>Other emotions (passions) such as love, desire, joy, hatred, sorrow, anger, fear, despair, envy, shame and hope are more complex derivatives of pleasure and pain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latin typeface="Arial Black" pitchFamily="34" charset="0"/>
              </a:rPr>
              <a:t>Other Lockean Ideas</a:t>
            </a:r>
          </a:p>
        </p:txBody>
      </p:sp>
      <p:sp>
        <p:nvSpPr>
          <p:cNvPr id="26627" name="Rectangle 3"/>
          <p:cNvSpPr>
            <a:spLocks noGrp="1" noChangeArrowheads="1"/>
          </p:cNvSpPr>
          <p:nvPr>
            <p:ph idx="1"/>
          </p:nvPr>
        </p:nvSpPr>
        <p:spPr>
          <a:xfrm>
            <a:off x="457200" y="1600200"/>
            <a:ext cx="8229600" cy="4648200"/>
          </a:xfrm>
        </p:spPr>
        <p:txBody>
          <a:bodyPr/>
          <a:lstStyle/>
          <a:p>
            <a:pPr eaLnBrk="1" hangingPunct="1">
              <a:lnSpc>
                <a:spcPct val="90000"/>
              </a:lnSpc>
            </a:pPr>
            <a:r>
              <a:rPr lang="en-US" smtClean="0">
                <a:latin typeface="Tahoma" pitchFamily="34" charset="0"/>
                <a:cs typeface="Tahoma" pitchFamily="34" charset="0"/>
              </a:rPr>
              <a:t>The mind can neither create nor destroy ideas, but it can arrange existing ideas into an infinite number of configurations.</a:t>
            </a:r>
          </a:p>
          <a:p>
            <a:pPr eaLnBrk="1" hangingPunct="1">
              <a:lnSpc>
                <a:spcPct val="90000"/>
              </a:lnSpc>
            </a:pPr>
            <a:r>
              <a:rPr lang="en-US" smtClean="0">
                <a:latin typeface="Tahoma" pitchFamily="34" charset="0"/>
                <a:cs typeface="Tahoma" pitchFamily="34" charset="0"/>
              </a:rPr>
              <a:t>Association of Ideas</a:t>
            </a:r>
          </a:p>
          <a:p>
            <a:pPr eaLnBrk="1" hangingPunct="1">
              <a:lnSpc>
                <a:spcPct val="90000"/>
              </a:lnSpc>
            </a:pPr>
            <a:r>
              <a:rPr lang="en-US" smtClean="0">
                <a:latin typeface="Tahoma" pitchFamily="34" charset="0"/>
                <a:cs typeface="Tahoma" pitchFamily="34" charset="0"/>
              </a:rPr>
              <a:t>Associationism takes association to be the fundamental principle of all mental life.  </a:t>
            </a:r>
          </a:p>
          <a:p>
            <a:pPr eaLnBrk="1" hangingPunct="1">
              <a:lnSpc>
                <a:spcPct val="90000"/>
              </a:lnSpc>
            </a:pPr>
            <a:r>
              <a:rPr lang="en-US" smtClean="0">
                <a:latin typeface="Tahoma" pitchFamily="34" charset="0"/>
                <a:cs typeface="Tahoma" pitchFamily="34" charset="0"/>
              </a:rPr>
              <a:t>Note: Locke was </a:t>
            </a:r>
            <a:r>
              <a:rPr lang="en-US" b="1" smtClean="0">
                <a:latin typeface="Tahoma" pitchFamily="34" charset="0"/>
                <a:cs typeface="Tahoma" pitchFamily="34" charset="0"/>
              </a:rPr>
              <a:t>not</a:t>
            </a:r>
            <a:r>
              <a:rPr lang="en-US" smtClean="0">
                <a:latin typeface="Tahoma" pitchFamily="34" charset="0"/>
                <a:cs typeface="Tahoma" pitchFamily="34" charset="0"/>
              </a:rPr>
              <a:t> a pure associationist.</a:t>
            </a:r>
          </a:p>
          <a:p>
            <a:pPr eaLnBrk="1" hangingPunct="1">
              <a:lnSpc>
                <a:spcPct val="90000"/>
              </a:lnSpc>
            </a:pPr>
            <a:r>
              <a:rPr lang="en-US" smtClean="0">
                <a:latin typeface="Tahoma" pitchFamily="34" charset="0"/>
                <a:cs typeface="Tahoma" pitchFamily="34" charset="0"/>
              </a:rPr>
              <a:t>He believed most knowledge comes from actively reflecting on the ideas in the mind.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
          <p:cNvSpPr>
            <a:spLocks noGrp="1" noChangeArrowheads="1"/>
          </p:cNvSpPr>
          <p:nvPr>
            <p:ph type="title"/>
          </p:nvPr>
        </p:nvSpPr>
        <p:spPr>
          <a:xfrm>
            <a:off x="533400" y="0"/>
            <a:ext cx="8229600" cy="1143000"/>
          </a:xfrm>
        </p:spPr>
        <p:txBody>
          <a:bodyPr/>
          <a:lstStyle/>
          <a:p>
            <a:pPr eaLnBrk="1" hangingPunct="1"/>
            <a:r>
              <a:rPr lang="en-US" sz="4000" smtClean="0">
                <a:latin typeface="Arial Black" pitchFamily="34" charset="0"/>
              </a:rPr>
              <a:t>John Locke’s Mental Model</a:t>
            </a:r>
          </a:p>
        </p:txBody>
      </p:sp>
      <p:pic>
        <p:nvPicPr>
          <p:cNvPr id="23555" name="Picture 7"/>
          <p:cNvPicPr>
            <a:picLocks noGrp="1" noChangeAspect="1" noChangeArrowheads="1"/>
          </p:cNvPicPr>
          <p:nvPr>
            <p:ph sz="half" idx="1"/>
          </p:nvPr>
        </p:nvPicPr>
        <p:blipFill>
          <a:blip r:embed="rId2" cstate="print"/>
          <a:srcRect/>
          <a:stretch>
            <a:fillRect/>
          </a:stretch>
        </p:blipFill>
        <p:spPr>
          <a:xfrm>
            <a:off x="1143000" y="1143000"/>
            <a:ext cx="6781800" cy="5403850"/>
          </a:xfr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4000" smtClean="0">
                <a:latin typeface="Arial Black" pitchFamily="34" charset="0"/>
              </a:rPr>
              <a:t>George Berkeley</a:t>
            </a:r>
            <a:br>
              <a:rPr lang="en-US" sz="4000" smtClean="0">
                <a:latin typeface="Arial Black" pitchFamily="34" charset="0"/>
              </a:rPr>
            </a:br>
            <a:r>
              <a:rPr lang="en-US" sz="4000" smtClean="0">
                <a:latin typeface="Arial Black" pitchFamily="34" charset="0"/>
              </a:rPr>
              <a:t> (1685-1753</a:t>
            </a:r>
            <a:r>
              <a:rPr lang="en-US" sz="3600" smtClean="0">
                <a:latin typeface="Arial Black" pitchFamily="34" charset="0"/>
              </a:rPr>
              <a:t>)</a:t>
            </a:r>
          </a:p>
        </p:txBody>
      </p:sp>
      <p:sp>
        <p:nvSpPr>
          <p:cNvPr id="46083" name="Rectangle 3"/>
          <p:cNvSpPr>
            <a:spLocks noGrp="1" noChangeArrowheads="1"/>
          </p:cNvSpPr>
          <p:nvPr>
            <p:ph idx="1"/>
          </p:nvPr>
        </p:nvSpPr>
        <p:spPr/>
        <p:txBody>
          <a:bodyPr/>
          <a:lstStyle/>
          <a:p>
            <a:pPr eaLnBrk="1" hangingPunct="1">
              <a:lnSpc>
                <a:spcPct val="90000"/>
              </a:lnSpc>
            </a:pPr>
            <a:r>
              <a:rPr lang="en-US" sz="2400" smtClean="0">
                <a:latin typeface="Tahoma" pitchFamily="34" charset="0"/>
                <a:cs typeface="Tahoma" pitchFamily="34" charset="0"/>
              </a:rPr>
              <a:t>While Bacon and Locke applied empiricism to questions of epistemology, </a:t>
            </a:r>
            <a:r>
              <a:rPr lang="en-US" sz="2400" b="1" smtClean="0">
                <a:latin typeface="Tahoma" pitchFamily="34" charset="0"/>
                <a:cs typeface="Tahoma" pitchFamily="34" charset="0"/>
              </a:rPr>
              <a:t>George Berkeley</a:t>
            </a:r>
            <a:r>
              <a:rPr lang="en-US" sz="2400" smtClean="0">
                <a:latin typeface="Tahoma" pitchFamily="34" charset="0"/>
                <a:cs typeface="Tahoma" pitchFamily="34" charset="0"/>
              </a:rPr>
              <a:t> took an empirical approach to ontology. He challenged the materialism of Locke, and he advocated a return to spiritual interpretations of the world.</a:t>
            </a:r>
          </a:p>
          <a:p>
            <a:pPr eaLnBrk="1" hangingPunct="1">
              <a:lnSpc>
                <a:spcPct val="90000"/>
              </a:lnSpc>
            </a:pPr>
            <a:r>
              <a:rPr lang="en-US" sz="2400" smtClean="0">
                <a:latin typeface="Tahoma" pitchFamily="34" charset="0"/>
                <a:cs typeface="Tahoma" pitchFamily="34" charset="0"/>
              </a:rPr>
              <a:t>In his classic </a:t>
            </a:r>
            <a:r>
              <a:rPr lang="en-US" sz="2400" i="1" smtClean="0">
                <a:latin typeface="Tahoma" pitchFamily="34" charset="0"/>
                <a:cs typeface="Tahoma" pitchFamily="34" charset="0"/>
              </a:rPr>
              <a:t>Three Dialogues Between Hylas and Philonous</a:t>
            </a:r>
            <a:r>
              <a:rPr lang="en-US" sz="2400" smtClean="0">
                <a:latin typeface="Tahoma" pitchFamily="34" charset="0"/>
                <a:cs typeface="Tahoma" pitchFamily="34" charset="0"/>
              </a:rPr>
              <a:t>, Berkeley noted that we experience secondary qualities with the senses, and he also pointed out that we can only know primary qualities through the senses. If all we know about the world comes through experience, how can we speak of primary qualities outside of experience?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latin typeface="Arial Black" pitchFamily="34" charset="0"/>
              </a:rPr>
              <a:t>George Berkeley (continued)</a:t>
            </a:r>
          </a:p>
        </p:txBody>
      </p:sp>
      <p:sp>
        <p:nvSpPr>
          <p:cNvPr id="47107" name="Rectangle 3"/>
          <p:cNvSpPr>
            <a:spLocks noGrp="1" noChangeArrowheads="1"/>
          </p:cNvSpPr>
          <p:nvPr>
            <p:ph idx="1"/>
          </p:nvPr>
        </p:nvSpPr>
        <p:spPr>
          <a:xfrm>
            <a:off x="457200" y="1905000"/>
            <a:ext cx="8229600" cy="4221163"/>
          </a:xfrm>
        </p:spPr>
        <p:txBody>
          <a:bodyPr/>
          <a:lstStyle/>
          <a:p>
            <a:pPr eaLnBrk="1" hangingPunct="1">
              <a:lnSpc>
                <a:spcPct val="90000"/>
              </a:lnSpc>
            </a:pPr>
            <a:r>
              <a:rPr lang="en-US" sz="2400" smtClean="0">
                <a:latin typeface="Tahoma" pitchFamily="34" charset="0"/>
                <a:cs typeface="Tahoma" pitchFamily="34" charset="0"/>
              </a:rPr>
              <a:t>If all knowledge of the world comes through experience, humans cannot validate the existence of anything outside of experience. Therefore, for Berkeley, the only real world is the world of experience, and existence is defined as being perceived (</a:t>
            </a:r>
            <a:r>
              <a:rPr lang="en-US" sz="2400" i="1" smtClean="0">
                <a:latin typeface="Tahoma" pitchFamily="34" charset="0"/>
                <a:cs typeface="Tahoma" pitchFamily="34" charset="0"/>
              </a:rPr>
              <a:t>“Esse est percipi</a:t>
            </a:r>
            <a:r>
              <a:rPr lang="en-US" sz="2400" smtClean="0">
                <a:latin typeface="Tahoma" pitchFamily="34" charset="0"/>
                <a:cs typeface="Tahoma" pitchFamily="34" charset="0"/>
              </a:rPr>
              <a:t>”).</a:t>
            </a:r>
          </a:p>
          <a:p>
            <a:pPr eaLnBrk="1" hangingPunct="1">
              <a:lnSpc>
                <a:spcPct val="90000"/>
              </a:lnSpc>
            </a:pPr>
            <a:r>
              <a:rPr lang="en-US" sz="2400" smtClean="0">
                <a:latin typeface="Tahoma" pitchFamily="34" charset="0"/>
                <a:cs typeface="Tahoma" pitchFamily="34" charset="0"/>
              </a:rPr>
              <a:t>Berkeley’s critics asked how the world could be so consistent if nothing could be demonstrated to exist without a perceiver. Berkeley’s reply was that consistency implies a continual perceiver, God. Therefore, for Berkeley, the consistency of the world demonstrates that God must exist.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28600"/>
            <a:ext cx="8305800" cy="1295400"/>
          </a:xfrm>
        </p:spPr>
        <p:txBody>
          <a:bodyPr/>
          <a:lstStyle/>
          <a:p>
            <a:pPr eaLnBrk="1" hangingPunct="1"/>
            <a:r>
              <a:rPr lang="en-US" smtClean="0">
                <a:latin typeface="Arial Black" pitchFamily="34" charset="0"/>
              </a:rPr>
              <a:t>George Berkeley (continued)</a:t>
            </a:r>
          </a:p>
        </p:txBody>
      </p:sp>
      <p:sp>
        <p:nvSpPr>
          <p:cNvPr id="48131" name="Rectangle 3"/>
          <p:cNvSpPr>
            <a:spLocks noGrp="1" noChangeArrowheads="1"/>
          </p:cNvSpPr>
          <p:nvPr>
            <p:ph idx="1"/>
          </p:nvPr>
        </p:nvSpPr>
        <p:spPr>
          <a:xfrm>
            <a:off x="457200" y="1828800"/>
            <a:ext cx="8229600" cy="4297363"/>
          </a:xfrm>
        </p:spPr>
        <p:txBody>
          <a:bodyPr/>
          <a:lstStyle/>
          <a:p>
            <a:pPr eaLnBrk="1" hangingPunct="1"/>
            <a:r>
              <a:rPr lang="en-US" smtClean="0">
                <a:latin typeface="Tahoma" pitchFamily="34" charset="0"/>
                <a:cs typeface="Tahoma" pitchFamily="34" charset="0"/>
              </a:rPr>
              <a:t>If, as Berkeley asserts, all I can know with certainty is my own experience, I may fall into</a:t>
            </a:r>
            <a:r>
              <a:rPr lang="en-US" i="1" smtClean="0">
                <a:latin typeface="Tahoma" pitchFamily="34" charset="0"/>
                <a:cs typeface="Tahoma" pitchFamily="34" charset="0"/>
              </a:rPr>
              <a:t> solipsism</a:t>
            </a:r>
            <a:r>
              <a:rPr lang="en-US" smtClean="0">
                <a:latin typeface="Tahoma" pitchFamily="34" charset="0"/>
                <a:cs typeface="Tahoma" pitchFamily="34" charset="0"/>
              </a:rPr>
              <a:t>, the belief that only self-knowledge is possible.</a:t>
            </a:r>
          </a:p>
          <a:p>
            <a:pPr eaLnBrk="1" hangingPunct="1"/>
            <a:r>
              <a:rPr lang="en-US" smtClean="0">
                <a:latin typeface="Tahoma" pitchFamily="34" charset="0"/>
                <a:cs typeface="Tahoma" pitchFamily="34" charset="0"/>
              </a:rPr>
              <a:t>Berkeley addressed other psychological topics including vision and the relationship between vision and touch.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latin typeface="Arial Black" pitchFamily="34" charset="0"/>
              </a:rPr>
              <a:t>David Hume (1711-1776)</a:t>
            </a:r>
          </a:p>
        </p:txBody>
      </p:sp>
      <p:sp>
        <p:nvSpPr>
          <p:cNvPr id="49155" name="Rectangle 3"/>
          <p:cNvSpPr>
            <a:spLocks noGrp="1" noChangeArrowheads="1"/>
          </p:cNvSpPr>
          <p:nvPr>
            <p:ph idx="1"/>
          </p:nvPr>
        </p:nvSpPr>
        <p:spPr/>
        <p:txBody>
          <a:bodyPr/>
          <a:lstStyle/>
          <a:p>
            <a:pPr eaLnBrk="1" hangingPunct="1">
              <a:lnSpc>
                <a:spcPct val="90000"/>
              </a:lnSpc>
            </a:pPr>
            <a:r>
              <a:rPr lang="en-US" sz="2400" b="1" smtClean="0">
                <a:latin typeface="Tahoma" pitchFamily="34" charset="0"/>
                <a:cs typeface="Tahoma" pitchFamily="34" charset="0"/>
              </a:rPr>
              <a:t>David Hume</a:t>
            </a:r>
            <a:r>
              <a:rPr lang="en-US" sz="2400" smtClean="0">
                <a:latin typeface="Tahoma" pitchFamily="34" charset="0"/>
                <a:cs typeface="Tahoma" pitchFamily="34" charset="0"/>
              </a:rPr>
              <a:t> agreed with Berkeley that experience is the primary subject matter of philosophy, but he maintained that our experience is simply a chain of events. We do not experience cause as a necessary connection residing outside the world of experience.</a:t>
            </a:r>
          </a:p>
          <a:p>
            <a:pPr eaLnBrk="1" hangingPunct="1">
              <a:lnSpc>
                <a:spcPct val="90000"/>
              </a:lnSpc>
            </a:pPr>
            <a:r>
              <a:rPr lang="en-US" sz="2400" smtClean="0">
                <a:latin typeface="Tahoma" pitchFamily="34" charset="0"/>
                <a:cs typeface="Tahoma" pitchFamily="34" charset="0"/>
              </a:rPr>
              <a:t>Causality and other relationships are only functions of our mental habits.</a:t>
            </a:r>
          </a:p>
          <a:p>
            <a:pPr eaLnBrk="1" hangingPunct="1">
              <a:lnSpc>
                <a:spcPct val="90000"/>
              </a:lnSpc>
            </a:pPr>
            <a:r>
              <a:rPr lang="en-US" sz="2400" smtClean="0">
                <a:latin typeface="Tahoma" pitchFamily="34" charset="0"/>
                <a:cs typeface="Tahoma" pitchFamily="34" charset="0"/>
              </a:rPr>
              <a:t>Hume distinguished between impressions, mental phenomena that present themselves with force (e.g., taste, color, sensations, and emotions), and ideas, fainter images of impressions.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81000" y="304800"/>
            <a:ext cx="8229600" cy="1143000"/>
          </a:xfrm>
        </p:spPr>
        <p:txBody>
          <a:bodyPr/>
          <a:lstStyle/>
          <a:p>
            <a:pPr eaLnBrk="1" hangingPunct="1"/>
            <a:r>
              <a:rPr lang="en-US" smtClean="0">
                <a:latin typeface="Arial Black" pitchFamily="34" charset="0"/>
              </a:rPr>
              <a:t>David Hume (continued)</a:t>
            </a:r>
          </a:p>
        </p:txBody>
      </p:sp>
      <p:sp>
        <p:nvSpPr>
          <p:cNvPr id="50179" name="Rectangle 3"/>
          <p:cNvSpPr>
            <a:spLocks noGrp="1" noChangeArrowheads="1"/>
          </p:cNvSpPr>
          <p:nvPr>
            <p:ph idx="1"/>
          </p:nvPr>
        </p:nvSpPr>
        <p:spPr/>
        <p:txBody>
          <a:bodyPr/>
          <a:lstStyle/>
          <a:p>
            <a:pPr eaLnBrk="1" hangingPunct="1"/>
            <a:r>
              <a:rPr lang="en-US" smtClean="0">
                <a:latin typeface="Tahoma" pitchFamily="34" charset="0"/>
                <a:cs typeface="Tahoma" pitchFamily="34" charset="0"/>
              </a:rPr>
              <a:t>Hume argued that our selves and our experiences are not as continuous as we would like to believe and that they may be more like a disjointed parade than a single, self-coherent system.</a:t>
            </a:r>
          </a:p>
          <a:p>
            <a:pPr eaLnBrk="1" hangingPunct="1"/>
            <a:r>
              <a:rPr lang="en-US" smtClean="0">
                <a:latin typeface="Tahoma" pitchFamily="34" charset="0"/>
                <a:cs typeface="Tahoma" pitchFamily="34" charset="0"/>
              </a:rPr>
              <a:t>Hume studied the emotions extensively, and he advocated comparative studies in physical anatomy and “anatomy of the mind.”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1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4000" smtClean="0">
                <a:latin typeface="Arial Black" pitchFamily="34" charset="0"/>
              </a:rPr>
              <a:t>Associationism and Utilitarianism</a:t>
            </a:r>
          </a:p>
        </p:txBody>
      </p:sp>
      <p:sp>
        <p:nvSpPr>
          <p:cNvPr id="41987" name="Rectangle 3"/>
          <p:cNvSpPr>
            <a:spLocks noGrp="1" noChangeArrowheads="1"/>
          </p:cNvSpPr>
          <p:nvPr>
            <p:ph idx="1"/>
          </p:nvPr>
        </p:nvSpPr>
        <p:spPr/>
        <p:txBody>
          <a:bodyPr/>
          <a:lstStyle/>
          <a:p>
            <a:pPr eaLnBrk="1" hangingPunct="1"/>
            <a:r>
              <a:rPr lang="en-US" sz="2400" b="1" smtClean="0">
                <a:latin typeface="Tahoma" pitchFamily="34" charset="0"/>
                <a:cs typeface="Tahoma" pitchFamily="34" charset="0"/>
              </a:rPr>
              <a:t>Associationism and Utilitarianism </a:t>
            </a:r>
            <a:r>
              <a:rPr lang="en-US" sz="2400" smtClean="0">
                <a:latin typeface="Tahoma" pitchFamily="34" charset="0"/>
                <a:cs typeface="Tahoma" pitchFamily="34" charset="0"/>
              </a:rPr>
              <a:t>were motivated by practical problems in education and society.</a:t>
            </a:r>
          </a:p>
          <a:p>
            <a:pPr eaLnBrk="1" hangingPunct="1"/>
            <a:r>
              <a:rPr lang="en-US" sz="2400" b="1" smtClean="0">
                <a:latin typeface="Tahoma" pitchFamily="34" charset="0"/>
                <a:cs typeface="Tahoma" pitchFamily="34" charset="0"/>
              </a:rPr>
              <a:t>David Hartley</a:t>
            </a:r>
            <a:r>
              <a:rPr lang="en-US" sz="2400" smtClean="0">
                <a:latin typeface="Tahoma" pitchFamily="34" charset="0"/>
                <a:cs typeface="Tahoma" pitchFamily="34" charset="0"/>
              </a:rPr>
              <a:t>, often regarded as the founder of modern associationism, classified the varieties of pleasure and pain and their effects on human motivation.</a:t>
            </a:r>
          </a:p>
          <a:p>
            <a:pPr eaLnBrk="1" hangingPunct="1"/>
            <a:r>
              <a:rPr lang="en-US" sz="2400" smtClean="0">
                <a:latin typeface="Tahoma" pitchFamily="34" charset="0"/>
                <a:cs typeface="Tahoma" pitchFamily="34" charset="0"/>
              </a:rPr>
              <a:t>Hartley also proposed a neurophysiological system of association in which miniature vibrations (</a:t>
            </a:r>
            <a:r>
              <a:rPr lang="en-US" sz="2400" i="1" smtClean="0">
                <a:latin typeface="Tahoma" pitchFamily="34" charset="0"/>
                <a:cs typeface="Tahoma" pitchFamily="34" charset="0"/>
              </a:rPr>
              <a:t>vibrantiuncles</a:t>
            </a:r>
            <a:r>
              <a:rPr lang="en-US" sz="2400" smtClean="0">
                <a:latin typeface="Tahoma" pitchFamily="34" charset="0"/>
                <a:cs typeface="Tahoma" pitchFamily="34" charset="0"/>
              </a:rPr>
              <a:t>) remain after the initial stimulus has passed.</a:t>
            </a:r>
          </a:p>
          <a:p>
            <a:pPr eaLnBrk="1" hangingPunct="1"/>
            <a:r>
              <a:rPr lang="en-US" sz="2400" smtClean="0">
                <a:latin typeface="Tahoma" pitchFamily="34" charset="0"/>
                <a:cs typeface="Tahoma" pitchFamily="34" charset="0"/>
              </a:rPr>
              <a:t>Vibrantiuncles become the basis of memory.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p:txBody>
          <a:bodyPr/>
          <a:lstStyle/>
          <a:p>
            <a:pPr eaLnBrk="1" hangingPunct="1">
              <a:lnSpc>
                <a:spcPct val="90000"/>
              </a:lnSpc>
            </a:pPr>
            <a:r>
              <a:rPr lang="en-US" sz="2000" smtClean="0">
                <a:latin typeface="Tahoma" pitchFamily="34" charset="0"/>
                <a:cs typeface="Tahoma" pitchFamily="34" charset="0"/>
              </a:rPr>
              <a:t>At the intersection of law and psychology, </a:t>
            </a:r>
            <a:r>
              <a:rPr lang="en-US" sz="2000" b="1" smtClean="0">
                <a:latin typeface="Tahoma" pitchFamily="34" charset="0"/>
                <a:cs typeface="Tahoma" pitchFamily="34" charset="0"/>
              </a:rPr>
              <a:t>Jeremy Bentham</a:t>
            </a:r>
            <a:r>
              <a:rPr lang="en-US" sz="2000" smtClean="0">
                <a:latin typeface="Tahoma" pitchFamily="34" charset="0"/>
                <a:cs typeface="Tahoma" pitchFamily="34" charset="0"/>
              </a:rPr>
              <a:t> attacked intuitive methods of dispensing justice and argued for a </a:t>
            </a:r>
            <a:r>
              <a:rPr lang="en-US" sz="2000" i="1" smtClean="0">
                <a:latin typeface="Tahoma" pitchFamily="34" charset="0"/>
                <a:cs typeface="Tahoma" pitchFamily="34" charset="0"/>
              </a:rPr>
              <a:t>utilitarian </a:t>
            </a:r>
            <a:r>
              <a:rPr lang="en-US" sz="2000" smtClean="0">
                <a:latin typeface="Tahoma" pitchFamily="34" charset="0"/>
                <a:cs typeface="Tahoma" pitchFamily="34" charset="0"/>
              </a:rPr>
              <a:t>approach to jurisprudence emphasizing the greatest good for the greatest number.</a:t>
            </a:r>
          </a:p>
          <a:p>
            <a:pPr eaLnBrk="1" hangingPunct="1">
              <a:lnSpc>
                <a:spcPct val="90000"/>
              </a:lnSpc>
            </a:pPr>
            <a:r>
              <a:rPr lang="en-US" sz="2000" smtClean="0">
                <a:latin typeface="Tahoma" pitchFamily="34" charset="0"/>
                <a:cs typeface="Tahoma" pitchFamily="34" charset="0"/>
              </a:rPr>
              <a:t>Bentham accepted </a:t>
            </a:r>
            <a:r>
              <a:rPr lang="en-US" sz="2000" i="1" smtClean="0">
                <a:latin typeface="Tahoma" pitchFamily="34" charset="0"/>
                <a:cs typeface="Tahoma" pitchFamily="34" charset="0"/>
              </a:rPr>
              <a:t>psychological hedonism</a:t>
            </a:r>
            <a:r>
              <a:rPr lang="en-US" sz="2000" smtClean="0">
                <a:latin typeface="Tahoma" pitchFamily="34" charset="0"/>
                <a:cs typeface="Tahoma" pitchFamily="34" charset="0"/>
              </a:rPr>
              <a:t>, the idea that humans seek pleasure and avoid pain; he debated whether pleasures and pains were quantifiable.</a:t>
            </a:r>
          </a:p>
          <a:p>
            <a:pPr eaLnBrk="1" hangingPunct="1">
              <a:lnSpc>
                <a:spcPct val="90000"/>
              </a:lnSpc>
            </a:pPr>
            <a:r>
              <a:rPr lang="en-US" sz="2000" b="1" smtClean="0">
                <a:latin typeface="Tahoma" pitchFamily="34" charset="0"/>
                <a:cs typeface="Tahoma" pitchFamily="34" charset="0"/>
              </a:rPr>
              <a:t>Mary Wollstonecraft</a:t>
            </a:r>
            <a:r>
              <a:rPr lang="en-US" sz="2000" smtClean="0">
                <a:latin typeface="Tahoma" pitchFamily="34" charset="0"/>
                <a:cs typeface="Tahoma" pitchFamily="34" charset="0"/>
              </a:rPr>
              <a:t>, an early pioneer in the battle for the emancipation of women, suggested that the societal differences between the genders resulted from the lack of opportunities for women.</a:t>
            </a:r>
          </a:p>
          <a:p>
            <a:pPr eaLnBrk="1" hangingPunct="1">
              <a:lnSpc>
                <a:spcPct val="90000"/>
              </a:lnSpc>
            </a:pPr>
            <a:r>
              <a:rPr lang="en-US" sz="2000" smtClean="0">
                <a:latin typeface="Tahoma" pitchFamily="34" charset="0"/>
                <a:cs typeface="Tahoma" pitchFamily="34" charset="0"/>
              </a:rPr>
              <a:t>Wollstonecraft argued against </a:t>
            </a:r>
            <a:r>
              <a:rPr lang="en-US" sz="2000" i="1" smtClean="0">
                <a:latin typeface="Tahoma" pitchFamily="34" charset="0"/>
                <a:cs typeface="Tahoma" pitchFamily="34" charset="0"/>
              </a:rPr>
              <a:t>essentialism</a:t>
            </a:r>
            <a:r>
              <a:rPr lang="en-US" sz="2000" smtClean="0">
                <a:latin typeface="Tahoma" pitchFamily="34" charset="0"/>
                <a:cs typeface="Tahoma" pitchFamily="34" charset="0"/>
              </a:rPr>
              <a:t>, the belief that the essential nature of men is qualitatively different from the essential nature of women.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0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0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4000" smtClean="0">
                <a:latin typeface="Arial Black" pitchFamily="34" charset="0"/>
              </a:rPr>
              <a:t>Alternative Intellectual Perspectives (continued)</a:t>
            </a:r>
          </a:p>
        </p:txBody>
      </p:sp>
      <p:sp>
        <p:nvSpPr>
          <p:cNvPr id="53251" name="Rectangle 3"/>
          <p:cNvSpPr>
            <a:spLocks noGrp="1" noChangeArrowheads="1"/>
          </p:cNvSpPr>
          <p:nvPr>
            <p:ph idx="1"/>
          </p:nvPr>
        </p:nvSpPr>
        <p:spPr>
          <a:xfrm>
            <a:off x="457200" y="1600200"/>
            <a:ext cx="8458200" cy="5029200"/>
          </a:xfrm>
        </p:spPr>
        <p:txBody>
          <a:bodyPr/>
          <a:lstStyle/>
          <a:p>
            <a:pPr eaLnBrk="1" hangingPunct="1">
              <a:lnSpc>
                <a:spcPct val="90000"/>
              </a:lnSpc>
            </a:pPr>
            <a:r>
              <a:rPr lang="en-US" sz="2400" b="1" smtClean="0">
                <a:latin typeface="Tahoma" pitchFamily="34" charset="0"/>
                <a:cs typeface="Tahoma" pitchFamily="34" charset="0"/>
              </a:rPr>
              <a:t>Paracelsus</a:t>
            </a:r>
            <a:r>
              <a:rPr lang="en-US" sz="2400" b="1" i="1" smtClean="0">
                <a:latin typeface="Tahoma" pitchFamily="34" charset="0"/>
                <a:cs typeface="Tahoma" pitchFamily="34" charset="0"/>
              </a:rPr>
              <a:t> </a:t>
            </a:r>
            <a:r>
              <a:rPr lang="en-US" sz="2400" smtClean="0">
                <a:latin typeface="Tahoma" pitchFamily="34" charset="0"/>
                <a:cs typeface="Tahoma" pitchFamily="34" charset="0"/>
              </a:rPr>
              <a:t>was an innovative chemist who applied his chemical knowledge to medicine.</a:t>
            </a:r>
          </a:p>
          <a:p>
            <a:pPr eaLnBrk="1" hangingPunct="1">
              <a:lnSpc>
                <a:spcPct val="90000"/>
              </a:lnSpc>
            </a:pPr>
            <a:r>
              <a:rPr lang="en-US" sz="2400" smtClean="0">
                <a:latin typeface="Tahoma" pitchFamily="34" charset="0"/>
                <a:cs typeface="Tahoma" pitchFamily="34" charset="0"/>
              </a:rPr>
              <a:t>He argued that mental processes may affect the health of the body and vice versa.</a:t>
            </a:r>
          </a:p>
          <a:p>
            <a:pPr eaLnBrk="1" hangingPunct="1">
              <a:lnSpc>
                <a:spcPct val="90000"/>
              </a:lnSpc>
            </a:pPr>
            <a:r>
              <a:rPr lang="en-US" sz="2400" smtClean="0">
                <a:latin typeface="Tahoma" pitchFamily="34" charset="0"/>
                <a:cs typeface="Tahoma" pitchFamily="34" charset="0"/>
              </a:rPr>
              <a:t>Paracelsus argued strongly for knowledge through experience instead of by authority.</a:t>
            </a:r>
          </a:p>
          <a:p>
            <a:pPr eaLnBrk="1" hangingPunct="1">
              <a:lnSpc>
                <a:spcPct val="90000"/>
              </a:lnSpc>
            </a:pPr>
            <a:r>
              <a:rPr lang="en-US" sz="2400" b="1" smtClean="0">
                <a:latin typeface="Tahoma" pitchFamily="34" charset="0"/>
                <a:cs typeface="Tahoma" pitchFamily="34" charset="0"/>
              </a:rPr>
              <a:t>Julius Caesar Scaliger</a:t>
            </a:r>
            <a:r>
              <a:rPr lang="en-US" sz="2400" smtClean="0">
                <a:latin typeface="Tahoma" pitchFamily="34" charset="0"/>
                <a:cs typeface="Tahoma" pitchFamily="34" charset="0"/>
              </a:rPr>
              <a:t> was one of the first to study kinesthetic and muscle senses and the role of muscles in habit.</a:t>
            </a:r>
          </a:p>
          <a:p>
            <a:pPr eaLnBrk="1" hangingPunct="1">
              <a:lnSpc>
                <a:spcPct val="90000"/>
              </a:lnSpc>
            </a:pPr>
            <a:r>
              <a:rPr lang="en-US" sz="2400" b="1" smtClean="0">
                <a:latin typeface="Tahoma" pitchFamily="34" charset="0"/>
                <a:cs typeface="Tahoma" pitchFamily="34" charset="0"/>
              </a:rPr>
              <a:t>Michel de Montaigne</a:t>
            </a:r>
            <a:r>
              <a:rPr lang="en-US" sz="2400" smtClean="0">
                <a:latin typeface="Tahoma" pitchFamily="34" charset="0"/>
                <a:cs typeface="Tahoma" pitchFamily="34" charset="0"/>
              </a:rPr>
              <a:t> was a Catholic with strong Protestant sympathies during the time of bloody conflict between these religions. He resurrected skepticism in his </a:t>
            </a:r>
            <a:r>
              <a:rPr lang="en-US" sz="2400" i="1" smtClean="0">
                <a:latin typeface="Tahoma" pitchFamily="34" charset="0"/>
                <a:cs typeface="Tahoma" pitchFamily="34" charset="0"/>
              </a:rPr>
              <a:t>Apology for Raimond Sebond</a:t>
            </a:r>
            <a:r>
              <a:rPr lang="en-US" sz="2400" smtClean="0">
                <a:latin typeface="Tahoma" pitchFamily="34" charset="0"/>
                <a:cs typeface="Tahoma" pitchFamily="34" charset="0"/>
              </a:rPr>
              <a:t>, a scathing, multifaceted attack on the arrogance of human knowledge.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latin typeface="Arial Black" pitchFamily="34" charset="0"/>
              </a:rPr>
              <a:t>The Mills:</a:t>
            </a:r>
            <a:br>
              <a:rPr lang="en-US" smtClean="0">
                <a:latin typeface="Arial Black" pitchFamily="34" charset="0"/>
              </a:rPr>
            </a:br>
            <a:r>
              <a:rPr lang="en-US" smtClean="0">
                <a:latin typeface="Arial Black" pitchFamily="34" charset="0"/>
              </a:rPr>
              <a:t> James and John Stuart</a:t>
            </a:r>
          </a:p>
        </p:txBody>
      </p:sp>
      <p:sp>
        <p:nvSpPr>
          <p:cNvPr id="44035" name="Rectangle 3"/>
          <p:cNvSpPr>
            <a:spLocks noGrp="1" noChangeArrowheads="1"/>
          </p:cNvSpPr>
          <p:nvPr>
            <p:ph idx="1"/>
          </p:nvPr>
        </p:nvSpPr>
        <p:spPr>
          <a:xfrm>
            <a:off x="457200" y="1828800"/>
            <a:ext cx="8229600" cy="4297363"/>
          </a:xfrm>
        </p:spPr>
        <p:txBody>
          <a:bodyPr/>
          <a:lstStyle/>
          <a:p>
            <a:pPr eaLnBrk="1" hangingPunct="1">
              <a:lnSpc>
                <a:spcPct val="80000"/>
              </a:lnSpc>
            </a:pPr>
            <a:r>
              <a:rPr lang="en-US" sz="2400" b="1" smtClean="0">
                <a:latin typeface="Tahoma" pitchFamily="34" charset="0"/>
                <a:cs typeface="Tahoma" pitchFamily="34" charset="0"/>
              </a:rPr>
              <a:t>James Mill</a:t>
            </a:r>
            <a:r>
              <a:rPr lang="en-US" sz="2400" smtClean="0">
                <a:latin typeface="Tahoma" pitchFamily="34" charset="0"/>
                <a:cs typeface="Tahoma" pitchFamily="34" charset="0"/>
              </a:rPr>
              <a:t> argued for a mechanistic approach to the mind based in association and conditioning, and he strongly advocated education for the masses.</a:t>
            </a:r>
          </a:p>
          <a:p>
            <a:pPr eaLnBrk="1" hangingPunct="1">
              <a:lnSpc>
                <a:spcPct val="80000"/>
              </a:lnSpc>
            </a:pPr>
            <a:r>
              <a:rPr lang="en-US" sz="2400" b="1" smtClean="0">
                <a:latin typeface="Tahoma" pitchFamily="34" charset="0"/>
                <a:cs typeface="Tahoma" pitchFamily="34" charset="0"/>
              </a:rPr>
              <a:t>John Stuart Mill</a:t>
            </a:r>
            <a:r>
              <a:rPr lang="en-US" sz="2400" smtClean="0">
                <a:latin typeface="Tahoma" pitchFamily="34" charset="0"/>
                <a:cs typeface="Tahoma" pitchFamily="34" charset="0"/>
              </a:rPr>
              <a:t>, the son of James Mill, was a product of his father’s mechaniisitc approach to  conditioning and education.</a:t>
            </a:r>
          </a:p>
          <a:p>
            <a:pPr eaLnBrk="1" hangingPunct="1">
              <a:lnSpc>
                <a:spcPct val="80000"/>
              </a:lnSpc>
            </a:pPr>
            <a:r>
              <a:rPr lang="en-US" sz="2400" smtClean="0">
                <a:latin typeface="Tahoma" pitchFamily="34" charset="0"/>
                <a:cs typeface="Tahoma" pitchFamily="34" charset="0"/>
              </a:rPr>
              <a:t>But, John Stuart Mill viewed the mind in probabilistic terms rather than mechanical terms.</a:t>
            </a:r>
          </a:p>
          <a:p>
            <a:pPr eaLnBrk="1" hangingPunct="1">
              <a:lnSpc>
                <a:spcPct val="80000"/>
              </a:lnSpc>
            </a:pPr>
            <a:r>
              <a:rPr lang="en-US" sz="2400" smtClean="0">
                <a:latin typeface="Tahoma" pitchFamily="34" charset="0"/>
                <a:cs typeface="Tahoma" pitchFamily="34" charset="0"/>
              </a:rPr>
              <a:t>He maintained that a science of psychology was possible, and he also suggested a science of the development of character, which he called </a:t>
            </a:r>
            <a:r>
              <a:rPr lang="en-US" sz="2400" i="1" smtClean="0">
                <a:latin typeface="Tahoma" pitchFamily="34" charset="0"/>
                <a:cs typeface="Tahoma" pitchFamily="34" charset="0"/>
              </a:rPr>
              <a:t>etholog</a:t>
            </a:r>
            <a:r>
              <a:rPr lang="en-US" sz="2400" smtClean="0">
                <a:latin typeface="Tahoma" pitchFamily="34" charset="0"/>
                <a:cs typeface="Tahoma"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p:txBody>
          <a:bodyPr/>
          <a:lstStyle/>
          <a:p>
            <a:pPr eaLnBrk="1" hangingPunct="1"/>
            <a:r>
              <a:rPr lang="en-US" smtClean="0">
                <a:latin typeface="Tahoma" pitchFamily="34" charset="0"/>
                <a:cs typeface="Tahoma" pitchFamily="34" charset="0"/>
              </a:rPr>
              <a:t>John Stuart Mill, perhaps due in part to his relationship with Harriet Taylor, advocated feminist views, and he grounded these views in his empiricism and his utilitarianism. He argued that we cannot know the capabilities of women until women are given the same opportunities as men, and he suggested that there would be societal benefits from providing women with opportunity.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000" smtClean="0">
                <a:latin typeface="Arial Black" pitchFamily="34" charset="0"/>
              </a:rPr>
              <a:t>Alternative Intellectual Perspectives (continued)</a:t>
            </a:r>
          </a:p>
        </p:txBody>
      </p:sp>
      <p:sp>
        <p:nvSpPr>
          <p:cNvPr id="54275" name="Rectangle 3"/>
          <p:cNvSpPr>
            <a:spLocks noGrp="1" noChangeArrowheads="1"/>
          </p:cNvSpPr>
          <p:nvPr>
            <p:ph idx="1"/>
          </p:nvPr>
        </p:nvSpPr>
        <p:spPr/>
        <p:txBody>
          <a:bodyPr rtlCol="0">
            <a:normAutofit fontScale="92500" lnSpcReduction="20000"/>
          </a:bodyPr>
          <a:lstStyle/>
          <a:p>
            <a:pPr eaLnBrk="1" fontAlgn="auto" hangingPunct="1">
              <a:lnSpc>
                <a:spcPct val="90000"/>
              </a:lnSpc>
              <a:spcAft>
                <a:spcPts val="0"/>
              </a:spcAft>
              <a:buFont typeface="Arial" pitchFamily="34" charset="0"/>
              <a:buChar char="•"/>
              <a:defRPr/>
            </a:pPr>
            <a:r>
              <a:rPr lang="en-US" sz="2600" dirty="0" smtClean="0">
                <a:latin typeface="Tahoma" pitchFamily="34" charset="0"/>
                <a:cs typeface="Tahoma" pitchFamily="34" charset="0"/>
              </a:rPr>
              <a:t>Michel de Montaigne takes the reader through his personal explorations of psychological topics including thought, emotion, and motivation. More practically, he argued against the brutal child-rearing practices of his day.</a:t>
            </a:r>
          </a:p>
          <a:p>
            <a:pPr eaLnBrk="1" fontAlgn="auto" hangingPunct="1">
              <a:lnSpc>
                <a:spcPct val="90000"/>
              </a:lnSpc>
              <a:spcAft>
                <a:spcPts val="0"/>
              </a:spcAft>
              <a:buFont typeface="Arial" pitchFamily="34" charset="0"/>
              <a:buChar char="•"/>
              <a:defRPr/>
            </a:pPr>
            <a:r>
              <a:rPr lang="en-US" sz="2600" dirty="0" smtClean="0">
                <a:latin typeface="Tahoma" pitchFamily="34" charset="0"/>
                <a:cs typeface="Tahoma" pitchFamily="34" charset="0"/>
              </a:rPr>
              <a:t>He argued that experience is not pure, and he accurately described much of human behavior as inconsistent in terms of both conduct and opinion.</a:t>
            </a:r>
          </a:p>
          <a:p>
            <a:pPr eaLnBrk="1" fontAlgn="auto" hangingPunct="1">
              <a:lnSpc>
                <a:spcPct val="90000"/>
              </a:lnSpc>
              <a:spcAft>
                <a:spcPts val="0"/>
              </a:spcAft>
              <a:buFont typeface="Arial" pitchFamily="34" charset="0"/>
              <a:buChar char="•"/>
              <a:defRPr/>
            </a:pPr>
            <a:r>
              <a:rPr lang="en-US" sz="2600" b="1" dirty="0" smtClean="0">
                <a:latin typeface="Tahoma" pitchFamily="34" charset="0"/>
                <a:cs typeface="Tahoma" pitchFamily="34" charset="0"/>
              </a:rPr>
              <a:t>Olivia </a:t>
            </a:r>
            <a:r>
              <a:rPr lang="en-US" sz="2600" b="1" dirty="0" err="1" smtClean="0">
                <a:latin typeface="Tahoma" pitchFamily="34" charset="0"/>
                <a:cs typeface="Tahoma" pitchFamily="34" charset="0"/>
              </a:rPr>
              <a:t>Sabuco</a:t>
            </a:r>
            <a:r>
              <a:rPr lang="en-US" sz="2600" dirty="0" smtClean="0">
                <a:latin typeface="Tahoma" pitchFamily="34" charset="0"/>
                <a:cs typeface="Tahoma" pitchFamily="34" charset="0"/>
              </a:rPr>
              <a:t> examined the physical and psychological consequences of the passions, and even though she emphasized the importance of intellectual processes, she stressed the central role of emotions for humans.</a:t>
            </a:r>
          </a:p>
          <a:p>
            <a:pPr eaLnBrk="1" fontAlgn="auto" hangingPunct="1">
              <a:lnSpc>
                <a:spcPct val="90000"/>
              </a:lnSpc>
              <a:spcAft>
                <a:spcPts val="0"/>
              </a:spcAft>
              <a:buFont typeface="Arial" pitchFamily="34" charset="0"/>
              <a:buChar char="•"/>
              <a:defRPr/>
            </a:pPr>
            <a:r>
              <a:rPr lang="en-US" sz="2600" dirty="0" smtClean="0">
                <a:latin typeface="Tahoma" pitchFamily="34" charset="0"/>
                <a:cs typeface="Tahoma" pitchFamily="34" charset="0"/>
              </a:rPr>
              <a:t>Finally, </a:t>
            </a:r>
            <a:r>
              <a:rPr lang="en-US" sz="2600" b="1" dirty="0" smtClean="0">
                <a:latin typeface="Tahoma" pitchFamily="34" charset="0"/>
                <a:cs typeface="Tahoma" pitchFamily="34" charset="0"/>
              </a:rPr>
              <a:t>Juan </a:t>
            </a:r>
            <a:r>
              <a:rPr lang="en-US" sz="2600" b="1" dirty="0" err="1" smtClean="0">
                <a:latin typeface="Tahoma" pitchFamily="34" charset="0"/>
                <a:cs typeface="Tahoma" pitchFamily="34" charset="0"/>
              </a:rPr>
              <a:t>Huarte</a:t>
            </a:r>
            <a:r>
              <a:rPr lang="en-US" sz="2600" dirty="0" smtClean="0">
                <a:latin typeface="Tahoma" pitchFamily="34" charset="0"/>
                <a:cs typeface="Tahoma" pitchFamily="34" charset="0"/>
              </a:rPr>
              <a:t> studied individual differences in aptitude and attributed these differences to the effects of the humors and the condition of the brain.</a:t>
            </a:r>
          </a:p>
          <a:p>
            <a:pPr eaLnBrk="1" fontAlgn="auto" hangingPunct="1">
              <a:lnSpc>
                <a:spcPct val="90000"/>
              </a:lnSpc>
              <a:spcAft>
                <a:spcPts val="0"/>
              </a:spcAft>
              <a:buFont typeface="Wingdings" pitchFamily="2" charset="2"/>
              <a:buNone/>
              <a:defRPr/>
            </a:pP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2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p:txBody>
          <a:bodyPr/>
          <a:lstStyle/>
          <a:p>
            <a:pPr eaLnBrk="1" hangingPunct="1"/>
            <a:r>
              <a:rPr lang="en-US" smtClean="0">
                <a:latin typeface="Arial Black" pitchFamily="34" charset="0"/>
              </a:rPr>
              <a:t>British Empiricism</a:t>
            </a:r>
          </a:p>
        </p:txBody>
      </p:sp>
      <p:sp>
        <p:nvSpPr>
          <p:cNvPr id="2053" name="Rectangle 5"/>
          <p:cNvSpPr>
            <a:spLocks noGrp="1" noChangeArrowheads="1"/>
          </p:cNvSpPr>
          <p:nvPr>
            <p:ph idx="1"/>
          </p:nvPr>
        </p:nvSpPr>
        <p:spPr/>
        <p:txBody>
          <a:bodyPr/>
          <a:lstStyle/>
          <a:p>
            <a:pPr eaLnBrk="1" hangingPunct="1"/>
            <a:r>
              <a:rPr lang="en-US" smtClean="0">
                <a:latin typeface="Tahoma" pitchFamily="34" charset="0"/>
                <a:cs typeface="Tahoma" pitchFamily="34" charset="0"/>
              </a:rPr>
              <a:t>Empiricism – belief that knowledge is the result of experience. (no experience = no knowledge)</a:t>
            </a:r>
          </a:p>
          <a:p>
            <a:pPr eaLnBrk="1" hangingPunct="1"/>
            <a:r>
              <a:rPr lang="en-US" smtClean="0">
                <a:latin typeface="Tahoma" pitchFamily="34" charset="0"/>
                <a:cs typeface="Tahoma" pitchFamily="34" charset="0"/>
              </a:rPr>
              <a:t>British empiricism – sensory experiences are the building-blocks of our knowledge. </a:t>
            </a:r>
          </a:p>
          <a:p>
            <a:pPr lvl="1" eaLnBrk="1" hangingPunct="1"/>
            <a:r>
              <a:rPr lang="en-US" smtClean="0">
                <a:latin typeface="Tahoma" pitchFamily="34" charset="0"/>
                <a:cs typeface="Tahoma" pitchFamily="34" charset="0"/>
              </a:rPr>
              <a:t>For example, the color “orange” is your abstraction of your many experiences with orangish-colored-things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5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4000" smtClean="0">
                <a:latin typeface="Arial Black" pitchFamily="34" charset="0"/>
              </a:rPr>
              <a:t>Early Empiricists</a:t>
            </a:r>
          </a:p>
        </p:txBody>
      </p:sp>
      <p:sp>
        <p:nvSpPr>
          <p:cNvPr id="19459" name="Rectangle 3"/>
          <p:cNvSpPr>
            <a:spLocks noGrp="1" noChangeArrowheads="1"/>
          </p:cNvSpPr>
          <p:nvPr>
            <p:ph idx="1"/>
          </p:nvPr>
        </p:nvSpPr>
        <p:spPr/>
        <p:txBody>
          <a:bodyPr/>
          <a:lstStyle/>
          <a:p>
            <a:pPr eaLnBrk="1" hangingPunct="1"/>
            <a:r>
              <a:rPr lang="en-US" sz="2400" b="1" smtClean="0">
                <a:latin typeface="Tahoma" pitchFamily="34" charset="0"/>
                <a:cs typeface="Tahoma" pitchFamily="34" charset="0"/>
              </a:rPr>
              <a:t>William of Occam</a:t>
            </a:r>
            <a:r>
              <a:rPr lang="en-US" sz="2400" smtClean="0">
                <a:latin typeface="Tahoma" pitchFamily="34" charset="0"/>
                <a:cs typeface="Tahoma" pitchFamily="34" charset="0"/>
              </a:rPr>
              <a:t> (1285 - 1349), an English Franciscan friar and major figure of medieval thought, set roots of empiricism with his belief that our knowledge of our world is entirely from sensory experiences.</a:t>
            </a:r>
          </a:p>
          <a:p>
            <a:pPr eaLnBrk="1" hangingPunct="1"/>
            <a:r>
              <a:rPr lang="en-US" sz="2400" b="1" smtClean="0">
                <a:latin typeface="Tahoma" pitchFamily="34" charset="0"/>
                <a:cs typeface="Tahoma" pitchFamily="34" charset="0"/>
              </a:rPr>
              <a:t>Francis Bacon</a:t>
            </a:r>
            <a:r>
              <a:rPr lang="en-US" sz="2400" smtClean="0">
                <a:latin typeface="Tahoma" pitchFamily="34" charset="0"/>
                <a:cs typeface="Tahoma" pitchFamily="34" charset="0"/>
              </a:rPr>
              <a:t> (1561 - 1626) – theories are “figments of the imagination.” Bacon wanted science to focus on the observations, and making generalizations of many observations, rather than testing theories.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b="1" smtClean="0">
                <a:latin typeface="Arial Black" pitchFamily="34" charset="0"/>
              </a:rPr>
              <a:t>Francis Bacon</a:t>
            </a:r>
          </a:p>
        </p:txBody>
      </p:sp>
      <p:sp>
        <p:nvSpPr>
          <p:cNvPr id="53251" name="Rectangle 3"/>
          <p:cNvSpPr>
            <a:spLocks noGrp="1" noChangeArrowheads="1"/>
          </p:cNvSpPr>
          <p:nvPr>
            <p:ph idx="1"/>
          </p:nvPr>
        </p:nvSpPr>
        <p:spPr/>
        <p:txBody>
          <a:bodyPr/>
          <a:lstStyle/>
          <a:p>
            <a:pPr eaLnBrk="1" hangingPunct="1">
              <a:lnSpc>
                <a:spcPct val="90000"/>
              </a:lnSpc>
            </a:pPr>
            <a:r>
              <a:rPr lang="en-US" sz="2400" smtClean="0">
                <a:latin typeface="Tahoma" pitchFamily="34" charset="0"/>
                <a:cs typeface="Tahoma" pitchFamily="34" charset="0"/>
              </a:rPr>
              <a:t>Bacon and a French contemporary, Rene Descartes (1596-1650),  attempted to justify human knowledge through empiricism and rationalism. (We will cover Descartes later.)</a:t>
            </a:r>
          </a:p>
          <a:p>
            <a:pPr eaLnBrk="1" hangingPunct="1">
              <a:lnSpc>
                <a:spcPct val="90000"/>
              </a:lnSpc>
            </a:pPr>
            <a:r>
              <a:rPr lang="en-US" sz="2400" i="1" smtClean="0">
                <a:latin typeface="Tahoma" pitchFamily="34" charset="0"/>
                <a:cs typeface="Tahoma" pitchFamily="34" charset="0"/>
              </a:rPr>
              <a:t>Empiricism </a:t>
            </a:r>
            <a:r>
              <a:rPr lang="en-US" sz="2400" smtClean="0">
                <a:latin typeface="Tahoma" pitchFamily="34" charset="0"/>
                <a:cs typeface="Tahoma" pitchFamily="34" charset="0"/>
              </a:rPr>
              <a:t>is closest to the term “experience.” Generally, empiricists argue for</a:t>
            </a:r>
            <a:r>
              <a:rPr lang="en-US" sz="2400" b="1" smtClean="0">
                <a:latin typeface="Tahoma" pitchFamily="34" charset="0"/>
                <a:cs typeface="Tahoma" pitchFamily="34" charset="0"/>
              </a:rPr>
              <a:t> posteriori </a:t>
            </a:r>
            <a:r>
              <a:rPr lang="en-US" sz="2400" smtClean="0">
                <a:latin typeface="Tahoma" pitchFamily="34" charset="0"/>
                <a:cs typeface="Tahoma" pitchFamily="34" charset="0"/>
              </a:rPr>
              <a:t>knowledge, a </a:t>
            </a:r>
            <a:r>
              <a:rPr lang="en-US" sz="2400" i="1" smtClean="0">
                <a:latin typeface="Tahoma" pitchFamily="34" charset="0"/>
                <a:cs typeface="Tahoma" pitchFamily="34" charset="0"/>
              </a:rPr>
              <a:t>passive mind </a:t>
            </a:r>
            <a:r>
              <a:rPr lang="en-US" sz="2400" smtClean="0">
                <a:latin typeface="Tahoma" pitchFamily="34" charset="0"/>
                <a:cs typeface="Tahoma" pitchFamily="34" charset="0"/>
              </a:rPr>
              <a:t>that responds to sensory input, and </a:t>
            </a:r>
            <a:r>
              <a:rPr lang="en-US" sz="2400" i="1" smtClean="0">
                <a:latin typeface="Tahoma" pitchFamily="34" charset="0"/>
                <a:cs typeface="Tahoma" pitchFamily="34" charset="0"/>
              </a:rPr>
              <a:t>induction </a:t>
            </a:r>
            <a:r>
              <a:rPr lang="en-US" sz="2400" smtClean="0">
                <a:latin typeface="Tahoma" pitchFamily="34" charset="0"/>
                <a:cs typeface="Tahoma" pitchFamily="34" charset="0"/>
              </a:rPr>
              <a:t>as a method of knowledge.</a:t>
            </a:r>
          </a:p>
          <a:p>
            <a:pPr eaLnBrk="1" hangingPunct="1">
              <a:lnSpc>
                <a:spcPct val="90000"/>
              </a:lnSpc>
            </a:pPr>
            <a:r>
              <a:rPr lang="en-US" sz="2400" smtClean="0">
                <a:latin typeface="Tahoma" pitchFamily="34" charset="0"/>
                <a:cs typeface="Tahoma" pitchFamily="34" charset="0"/>
              </a:rPr>
              <a:t>Francis Bacon focused on problems of human knowledge and was a pioneer in the development of the scientific method.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latin typeface="Arial Black" pitchFamily="34" charset="0"/>
              </a:rPr>
              <a:t>Thomas Hobbes </a:t>
            </a:r>
            <a:br>
              <a:rPr lang="en-US" smtClean="0">
                <a:latin typeface="Arial Black" pitchFamily="34" charset="0"/>
              </a:rPr>
            </a:br>
            <a:r>
              <a:rPr lang="en-US" smtClean="0">
                <a:latin typeface="Arial Black" pitchFamily="34" charset="0"/>
              </a:rPr>
              <a:t>(1588-1679)</a:t>
            </a:r>
          </a:p>
        </p:txBody>
      </p:sp>
      <p:sp>
        <p:nvSpPr>
          <p:cNvPr id="20483"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Founder of British empiricism</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Worked for Francis Bacon, friends with Galileo and Descartes.</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Hobbes was influenced by Galileo’s proposal that the universe was made entirely of matter and motion, and he believed people could also be explained in terms of matter and motion.</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Concluded that the mind is sensory experience of matter and motion.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latin typeface="Arial Black" pitchFamily="34" charset="0"/>
              </a:rPr>
              <a:t>John Locke (1632 – 1704)</a:t>
            </a:r>
          </a:p>
        </p:txBody>
      </p:sp>
      <p:sp>
        <p:nvSpPr>
          <p:cNvPr id="16387" name="Rectangle 3"/>
          <p:cNvSpPr>
            <a:spLocks noGrp="1" noChangeArrowheads="1"/>
          </p:cNvSpPr>
          <p:nvPr>
            <p:ph idx="1"/>
          </p:nvPr>
        </p:nvSpPr>
        <p:spPr/>
        <p:txBody>
          <a:bodyPr/>
          <a:lstStyle/>
          <a:p>
            <a:pPr eaLnBrk="1" hangingPunct="1"/>
            <a:r>
              <a:rPr lang="en-US" smtClean="0">
                <a:latin typeface="Tahoma" pitchFamily="34" charset="0"/>
                <a:cs typeface="Tahoma" pitchFamily="34" charset="0"/>
              </a:rPr>
              <a:t>The most influential British empiricist</a:t>
            </a:r>
          </a:p>
          <a:p>
            <a:pPr eaLnBrk="1" hangingPunct="1"/>
            <a:r>
              <a:rPr lang="en-US" smtClean="0">
                <a:latin typeface="Tahoma" pitchFamily="34" charset="0"/>
                <a:cs typeface="Tahoma" pitchFamily="34" charset="0"/>
              </a:rPr>
              <a:t>Also had and interesting Life:</a:t>
            </a:r>
          </a:p>
          <a:p>
            <a:pPr lvl="1" eaLnBrk="1" hangingPunct="1"/>
            <a:r>
              <a:rPr lang="en-US" smtClean="0">
                <a:latin typeface="Tahoma" pitchFamily="34" charset="0"/>
                <a:cs typeface="Tahoma" pitchFamily="34" charset="0"/>
              </a:rPr>
              <a:t>Son of a puritan</a:t>
            </a:r>
          </a:p>
          <a:p>
            <a:pPr lvl="1" eaLnBrk="1" hangingPunct="1"/>
            <a:r>
              <a:rPr lang="en-US" smtClean="0">
                <a:latin typeface="Tahoma" pitchFamily="34" charset="0"/>
                <a:cs typeface="Tahoma" pitchFamily="34" charset="0"/>
              </a:rPr>
              <a:t>Studied and remained at Oxford for 30 years</a:t>
            </a:r>
          </a:p>
          <a:p>
            <a:pPr lvl="1" eaLnBrk="1" hangingPunct="1"/>
            <a:r>
              <a:rPr lang="en-US" smtClean="0">
                <a:latin typeface="Tahoma" pitchFamily="34" charset="0"/>
                <a:cs typeface="Tahoma" pitchFamily="34" charset="0"/>
              </a:rPr>
              <a:t>Studied medicine and empirical philosophy later in life and finally received an M.D. in 1674 at the age of 42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38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664</TotalTime>
  <Words>2065</Words>
  <Application>Microsoft Office PowerPoint</Application>
  <PresentationFormat>On-screen Show (4:3)</PresentationFormat>
  <Paragraphs>129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Alternative Intellectual Perspectives</vt:lpstr>
      <vt:lpstr>Alternative Intellectual Perspectives (continued)</vt:lpstr>
      <vt:lpstr>Alternative Intellectual Perspectives (continued)</vt:lpstr>
      <vt:lpstr>Alternative Intellectual Perspectives (continued)</vt:lpstr>
      <vt:lpstr>British Empiricism</vt:lpstr>
      <vt:lpstr>Early Empiricists</vt:lpstr>
      <vt:lpstr>Francis Bacon</vt:lpstr>
      <vt:lpstr>Thomas Hobbes  (1588-1679)</vt:lpstr>
      <vt:lpstr>John Locke (1632 – 1704)</vt:lpstr>
      <vt:lpstr>John Locke</vt:lpstr>
      <vt:lpstr>John Locke’s Mental Model</vt:lpstr>
      <vt:lpstr>Sensation and Reflection</vt:lpstr>
      <vt:lpstr>Simple versus Complex Ideas</vt:lpstr>
      <vt:lpstr>Locke and Ideas</vt:lpstr>
      <vt:lpstr>Qualities of Thought</vt:lpstr>
      <vt:lpstr>Paradox of Basins</vt:lpstr>
      <vt:lpstr>Slide 17</vt:lpstr>
      <vt:lpstr>Slide 18</vt:lpstr>
      <vt:lpstr>Primary and Secondary Qualities</vt:lpstr>
      <vt:lpstr>Locke and Emotion</vt:lpstr>
      <vt:lpstr>Other Lockean Ideas</vt:lpstr>
      <vt:lpstr>John Locke’s Mental Model</vt:lpstr>
      <vt:lpstr>George Berkeley  (1685-1753)</vt:lpstr>
      <vt:lpstr>George Berkeley (continued)</vt:lpstr>
      <vt:lpstr>George Berkeley (continued)</vt:lpstr>
      <vt:lpstr>David Hume (1711-1776)</vt:lpstr>
      <vt:lpstr>David Hume (continued)</vt:lpstr>
      <vt:lpstr>Associationism and Utilitarianism</vt:lpstr>
      <vt:lpstr>Slide 29</vt:lpstr>
      <vt:lpstr>The Mills:  James and John Stuart</vt:lpstr>
      <vt:lpstr>Slide 31</vt:lpstr>
    </vt:vector>
  </TitlesOfParts>
  <Company>The University of Texas at San Antonio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stuuuu</dc:creator>
  <cp:lastModifiedBy>utsa</cp:lastModifiedBy>
  <cp:revision>32</cp:revision>
  <dcterms:created xsi:type="dcterms:W3CDTF">2006-02-07T19:37:46Z</dcterms:created>
  <dcterms:modified xsi:type="dcterms:W3CDTF">2012-09-19T19:20:46Z</dcterms:modified>
</cp:coreProperties>
</file>